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226" y="23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442331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pgbuffalo.org/news-and-events/news/article:05-19-2020-12-00am-diving-into-the-data-covid-19-cases-and-other-local-dat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pgbuffalo.org/files/documents/data-demographics-history/general/census_2020-making_wny_count.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andfonline.com/doi/full/10.1080/01616841003779718?src=recsy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uduser.gov/portal/periodicals/em/fall16/highlight2.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1d19902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1d19902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of digital skills training programs working in other areas of the country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262b753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262b753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and local organizations with digital inclusion as a focus of their work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2777e10c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2777e10c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2777e10c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2777e10c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can be deceiving - the numbers that are so often mentioned in the media can create a kind of complacency and/or indifference to digital inequities</a:t>
            </a:r>
            <a:endParaRPr/>
          </a:p>
          <a:p>
            <a:pPr marL="0" lvl="0" indent="0" algn="l" rtl="0">
              <a:spcBef>
                <a:spcPts val="0"/>
              </a:spcBef>
              <a:spcAft>
                <a:spcPts val="0"/>
              </a:spcAft>
              <a:buNone/>
            </a:pPr>
            <a:endParaRPr/>
          </a:p>
          <a:p>
            <a:pPr marL="0" lvl="0" indent="0" algn="l" rtl="0">
              <a:spcBef>
                <a:spcPts val="0"/>
              </a:spcBef>
              <a:spcAft>
                <a:spcPts val="0"/>
              </a:spcAft>
              <a:buNone/>
            </a:pPr>
            <a:r>
              <a:rPr lang="en"/>
              <a:t>Between the lines, we need to be asking questions such as: For those with a desktop, how old is it? Is it the only one in a household where 2 or more people need to use it?</a:t>
            </a:r>
            <a:endParaRPr/>
          </a:p>
          <a:p>
            <a:pPr marL="0" lvl="0" indent="0" algn="l" rtl="0">
              <a:spcBef>
                <a:spcPts val="0"/>
              </a:spcBef>
              <a:spcAft>
                <a:spcPts val="0"/>
              </a:spcAft>
              <a:buNone/>
            </a:pPr>
            <a:r>
              <a:rPr lang="en"/>
              <a:t>For those with a cellular data plan do they have data caps? Is geography making their connection poor? Having a device and/or connection means different things for different people!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2777e10c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2777e10c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80% of US households were invited to participate online in the 2020 Census.</a:t>
            </a:r>
            <a:endParaRPr/>
          </a:p>
          <a:p>
            <a:pPr marL="0" lvl="0" indent="0" algn="l" rtl="0">
              <a:spcBef>
                <a:spcPts val="0"/>
              </a:spcBef>
              <a:spcAft>
                <a:spcPts val="0"/>
              </a:spcAft>
              <a:buNone/>
            </a:pPr>
            <a:r>
              <a:rPr lang="en"/>
              <a:t>	This has highlighted where New York State’s connectivity gaps exist at county and municipal levels</a:t>
            </a:r>
            <a:endParaRPr/>
          </a:p>
          <a:p>
            <a:pPr marL="0" lvl="0" indent="0" algn="l" rtl="0">
              <a:spcBef>
                <a:spcPts val="0"/>
              </a:spcBef>
              <a:spcAft>
                <a:spcPts val="0"/>
              </a:spcAft>
              <a:buNone/>
            </a:pPr>
            <a:endParaRPr/>
          </a:p>
          <a:p>
            <a:pPr marL="0" lvl="0" indent="0" algn="l" rtl="0">
              <a:spcBef>
                <a:spcPts val="0"/>
              </a:spcBef>
              <a:spcAft>
                <a:spcPts val="0"/>
              </a:spcAft>
              <a:buNone/>
            </a:pPr>
            <a:r>
              <a:rPr lang="en" sz="1200">
                <a:solidFill>
                  <a:schemeClr val="dk1"/>
                </a:solidFill>
                <a:highlight>
                  <a:srgbClr val="FFFFFF"/>
                </a:highlight>
                <a:latin typeface="Roboto"/>
                <a:ea typeface="Roboto"/>
                <a:cs typeface="Roboto"/>
                <a:sym typeface="Roboto"/>
              </a:rPr>
              <a:t>NY is ranked at #36 in the nation, with a total of 5,400,000 household responses. </a:t>
            </a:r>
            <a:r>
              <a:rPr lang="en"/>
              <a:t>In NYS, the response rate has hovered around 60% - from this data it appears as if Erie and Niagara Counties are above both the state and national averages. However….what the data is really telling us...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2777e10c3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2777e10c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Places like Buffalo and Niagara Falls are well below places like Youngstown and Orchard Park</a:t>
            </a:r>
            <a:endParaRPr/>
          </a:p>
          <a:p>
            <a:pPr marL="0" lvl="0" indent="0" algn="l" rtl="0">
              <a:spcBef>
                <a:spcPts val="0"/>
              </a:spcBef>
              <a:spcAft>
                <a:spcPts val="0"/>
              </a:spcAft>
              <a:buNone/>
            </a:pPr>
            <a:endParaRPr/>
          </a:p>
          <a:p>
            <a:pPr marL="0" lvl="0" indent="0" algn="l" rtl="0">
              <a:spcBef>
                <a:spcPts val="0"/>
              </a:spcBef>
              <a:spcAft>
                <a:spcPts val="0"/>
              </a:spcAft>
              <a:buNone/>
            </a:pPr>
            <a:r>
              <a:rPr lang="en"/>
              <a:t>And if we dig deeper...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1d19902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1d19902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see that there is a correlation between no/low access to internet and areas of low response rates</a:t>
            </a:r>
            <a:endParaRPr/>
          </a:p>
          <a:p>
            <a:pPr marL="0" lvl="0" indent="0" algn="l" rtl="0">
              <a:spcBef>
                <a:spcPts val="0"/>
              </a:spcBef>
              <a:spcAft>
                <a:spcPts val="0"/>
              </a:spcAft>
              <a:buNone/>
            </a:pPr>
            <a:r>
              <a:rPr lang="en"/>
              <a:t>The Census tracts with the highest rates of no internet access are found within zip codes of the area’s highest poverty rates - they are also the “hard to count” areas identified by the Census as having the lowest response rates. These areas are also areas with higher populations of people of color and people who are not English-speaking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500">
                <a:solidFill>
                  <a:srgbClr val="191919"/>
                </a:solidFill>
                <a:highlight>
                  <a:schemeClr val="lt1"/>
                </a:highlight>
                <a:latin typeface="Times New Roman"/>
                <a:ea typeface="Times New Roman"/>
                <a:cs typeface="Times New Roman"/>
                <a:sym typeface="Times New Roman"/>
              </a:rPr>
              <a:t>Of the top ten zip codes with the highest COVID-19 positive rate, five are located within the City of Buffalo (14209, 14208, 14215, 14207, 14211) - two of these are in the “teal” zip codes of Buffalo (least connected - one west, one east). Within Buffalo, the zip codes with the highest rates of COVID-19 have populations that are majority people of color (POC). In city zip codes with the highest COVID-19 rates, poverty rates range from 29% to 40%. The city-wide poverty rate is 30%.</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accent5"/>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https://ppgbuffalo.org/news-and-events/news/article:05-19-2020-12-00am-diving-into-the-data-covid-19-cases-and-other-local-data/</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https://ppgbuffalo.org/files/documents/data-demographics-history/general/census_2020-making_wny_count.pdf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2777e10c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2777e10c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Digital Inequity is part of the story of income inequities:</a:t>
            </a:r>
            <a:endParaRPr b="1"/>
          </a:p>
          <a:p>
            <a:pPr marL="0" lvl="0" indent="0" algn="l" rtl="0">
              <a:spcBef>
                <a:spcPts val="0"/>
              </a:spcBef>
              <a:spcAft>
                <a:spcPts val="0"/>
              </a:spcAft>
              <a:buNone/>
            </a:pPr>
            <a:r>
              <a:rPr lang="en"/>
              <a:t>Local and state governments heavily rely on federal dollars for programs and services in our communities, including: </a:t>
            </a:r>
            <a:endParaRPr/>
          </a:p>
          <a:p>
            <a:pPr marL="0" lvl="0" indent="0" algn="l" rtl="0">
              <a:spcBef>
                <a:spcPts val="0"/>
              </a:spcBef>
              <a:spcAft>
                <a:spcPts val="0"/>
              </a:spcAft>
              <a:buNone/>
            </a:pPr>
            <a:r>
              <a:rPr lang="en"/>
              <a:t>Title I Grants, Adult Education, the National School Lunch Program, Head Start and Early Start programs, and Indian Education Grants to Local Agencies, Medicare, the State Children’s Health Insurance Program, the Supplemental Nutrition Program for Women, Infants, and Children (WIC), the Health Centers Program, and Reproductive Health Programs, used to determine Fair Market Rents critical to housing affordability programs and used to predict future trends. Funding is provided for low income renters through Section 8 Housing Vouchers, Low-Income Housing Tax Credits, and other Housing and Urban Development (HUD) programs, Choice Neighborhood Implementation Grants, Community Services Block</a:t>
            </a:r>
            <a:endParaRPr/>
          </a:p>
          <a:p>
            <a:pPr marL="0" lvl="0" indent="0" algn="l" rtl="0">
              <a:spcBef>
                <a:spcPts val="0"/>
              </a:spcBef>
              <a:spcAft>
                <a:spcPts val="0"/>
              </a:spcAft>
              <a:buNone/>
            </a:pPr>
            <a:r>
              <a:rPr lang="en"/>
              <a:t>Grants, Community Development Block Grants, and the Rural Economic Development Loans and Grant Program. Small Business Loan programs and more.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47f5963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47f5963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https://www.tandfonline.com/doi/full/10.1080/01616841003779718?src=recsys</a:t>
            </a:r>
            <a:endParaRPr/>
          </a:p>
          <a:p>
            <a:pPr marL="0" lvl="0" indent="0" algn="l" rtl="0">
              <a:spcBef>
                <a:spcPts val="0"/>
              </a:spcBef>
              <a:spcAft>
                <a:spcPts val="0"/>
              </a:spcAft>
              <a:buNone/>
            </a:pPr>
            <a:r>
              <a:rPr lang="en"/>
              <a:t>Red - community groups, blue - immigrant groups, green - libraries</a:t>
            </a:r>
            <a:endParaRPr/>
          </a:p>
          <a:p>
            <a:pPr marL="0" lvl="0" indent="0" algn="l" rtl="0">
              <a:spcBef>
                <a:spcPts val="0"/>
              </a:spcBef>
              <a:spcAft>
                <a:spcPts val="0"/>
              </a:spcAft>
              <a:buNone/>
            </a:pPr>
            <a:r>
              <a:rPr lang="en" sz="1300">
                <a:solidFill>
                  <a:srgbClr val="333333"/>
                </a:solidFill>
              </a:rPr>
              <a:t>The report (above) states: ...disadvantaged groups were much more likely to use the Internet at a public library than the national average, in particular unemployed persons (three times more likely), and those “not in the labor force” (twice as likely), as well as those earning less than $25,000, those with less than a high-school education, those in female-headed households, and American Indians/Eskimos/Aleuts, blacks, and Hispanics (</a:t>
            </a:r>
            <a:r>
              <a:rPr lang="en" sz="1300">
                <a:solidFill>
                  <a:srgbClr val="10147E"/>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USDC 1999</a:t>
            </a:r>
            <a:r>
              <a:rPr lang="en" sz="1300">
                <a:solidFill>
                  <a:srgbClr val="333333"/>
                </a:solidFill>
              </a:rPr>
              <a:t>).</a:t>
            </a:r>
            <a:endParaRPr sz="1300">
              <a:solidFill>
                <a:srgbClr val="333333"/>
              </a:solidFill>
            </a:endParaRPr>
          </a:p>
          <a:p>
            <a:pPr marL="0" lvl="0" indent="0" algn="l" rtl="0">
              <a:spcBef>
                <a:spcPts val="0"/>
              </a:spcBef>
              <a:spcAft>
                <a:spcPts val="0"/>
              </a:spcAft>
              <a:buNone/>
            </a:pPr>
            <a:r>
              <a:rPr lang="en" sz="1300">
                <a:solidFill>
                  <a:srgbClr val="333333"/>
                </a:solidFill>
              </a:rPr>
              <a:t>Even more striking, trends of computer use and library computer use by race move in the opposite direction from one another: Asian American and white respondents were most likely to be computer users but least likely to be library computer users, while black, Hispanic, and Native American respondents were less likely to be computer users but more likely to be library computer users. Similarly, among computer users, library computer use is more prevalent among, and more important to, respondents in the lowest income bracket, those with less than a high school education, the unemployed and those who are working part time, and blacks, Hispanics, and Native Americans.</a:t>
            </a:r>
            <a:endParaRPr sz="1300">
              <a:solidFill>
                <a:srgbClr val="333333"/>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2777e10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2777e10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https://www.huduser.gov/portal/periodicals/em/fall16/highlight2.html</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rgbClr val="333333"/>
                </a:solidFill>
                <a:highlight>
                  <a:srgbClr val="FFFFFF"/>
                </a:highlight>
              </a:rPr>
              <a:t> Local digital and social infrastructures can influence how residents engage with digital resources, including through affecting: the local cost, speed, and availability of Internet connectivity and devices; the available opportunities for training and support that facilitate meaningful digital connectivity. Spaces such as libraries and community organizations can provide access to in-person support, classes and workshops, and social contexts that encourage the development of hands-on digital skills.</a:t>
            </a:r>
            <a:r>
              <a:rPr lang="en" sz="750">
                <a:solidFill>
                  <a:srgbClr val="333333"/>
                </a:solidFill>
                <a:highlight>
                  <a:srgbClr val="FFFFFF"/>
                </a:highlight>
              </a:rPr>
              <a:t>32</a:t>
            </a:r>
            <a:r>
              <a:rPr lang="en" sz="1050">
                <a:solidFill>
                  <a:srgbClr val="333333"/>
                </a:solidFill>
                <a:highlight>
                  <a:srgbClr val="FFFFFF"/>
                </a:highlight>
              </a:rPr>
              <a:t> Factors such as segregation and concentrated poverty can also create disparities in Internet access and use even in areas where broadband networks are available.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47f59633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47f59633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Developing health literacy, especially in underserved areas, will have direct benefits (immediate access to doctors and health centers, consistent treatment for chronic illnesses, informing on healthy eating/living, etc.) as well as indirect benefits (such as eliminating the potential financial burdens of having to travel to appointments as well as taking time off from work to go to appointments; accessing remote sources for food choices, etc)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everyoneon.org/" TargetMode="External"/><Relationship Id="rId13" Type="http://schemas.openxmlformats.org/officeDocument/2006/relationships/image" Target="../media/image11.png"/><Relationship Id="rId18" Type="http://schemas.openxmlformats.org/officeDocument/2006/relationships/hyperlink" Target="https://thedataliteracyproject.org/" TargetMode="External"/><Relationship Id="rId3" Type="http://schemas.openxmlformats.org/officeDocument/2006/relationships/hyperlink" Target="https://www.digitalinclusion.org/" TargetMode="External"/><Relationship Id="rId21" Type="http://schemas.openxmlformats.org/officeDocument/2006/relationships/image" Target="../media/image15.png"/><Relationship Id="rId7" Type="http://schemas.openxmlformats.org/officeDocument/2006/relationships/hyperlink" Target="https://broadbandnow.com/" TargetMode="External"/><Relationship Id="rId12" Type="http://schemas.openxmlformats.org/officeDocument/2006/relationships/hyperlink" Target="https://seniorplanet.org/" TargetMode="External"/><Relationship Id="rId17" Type="http://schemas.openxmlformats.org/officeDocument/2006/relationships/image" Target="../media/image13.png"/><Relationship Id="rId2" Type="http://schemas.openxmlformats.org/officeDocument/2006/relationships/notesSlide" Target="../notesSlides/notesSlide11.xml"/><Relationship Id="rId16" Type="http://schemas.openxmlformats.org/officeDocument/2006/relationships/hyperlink" Target="https://missionignite.org/" TargetMode="External"/><Relationship Id="rId20" Type="http://schemas.openxmlformats.org/officeDocument/2006/relationships/hyperlink" Target="https://oishei.org/beyond/beyond:mobile-safety-net-team/" TargetMode="Externa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hyperlink" Target="https://cristina.org/" TargetMode="External"/><Relationship Id="rId15" Type="http://schemas.openxmlformats.org/officeDocument/2006/relationships/image" Target="../media/image12.png"/><Relationship Id="rId10" Type="http://schemas.openxmlformats.org/officeDocument/2006/relationships/hyperlink" Target="https://www.nationalskillscoalition.org/" TargetMode="External"/><Relationship Id="rId19"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hyperlink" Target="https://ppgbuffalo.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Digital Inequities in Western New York, 2020</a:t>
            </a:r>
            <a:endParaRPr/>
          </a:p>
        </p:txBody>
      </p:sp>
      <p:sp>
        <p:nvSpPr>
          <p:cNvPr id="55" name="Google Shape;55;p13"/>
          <p:cNvSpPr txBox="1">
            <a:spLocks noGrp="1"/>
          </p:cNvSpPr>
          <p:nvPr>
            <p:ph type="subTitle" idx="1"/>
          </p:nvPr>
        </p:nvSpPr>
        <p:spPr>
          <a:xfrm>
            <a:off x="311700" y="3375425"/>
            <a:ext cx="8520600" cy="101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Heidi Ziemer, Western New York Library Resources Council</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2"/>
          <p:cNvPicPr preferRelativeResize="0"/>
          <p:nvPr/>
        </p:nvPicPr>
        <p:blipFill>
          <a:blip r:embed="rId3">
            <a:alphaModFix/>
          </a:blip>
          <a:stretch>
            <a:fillRect/>
          </a:stretch>
        </p:blipFill>
        <p:spPr>
          <a:xfrm>
            <a:off x="558425" y="857250"/>
            <a:ext cx="7620000" cy="428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3">
            <a:hlinkClick r:id="rId3"/>
          </p:cNvPr>
          <p:cNvPicPr preferRelativeResize="0"/>
          <p:nvPr/>
        </p:nvPicPr>
        <p:blipFill>
          <a:blip r:embed="rId4">
            <a:alphaModFix/>
          </a:blip>
          <a:stretch>
            <a:fillRect/>
          </a:stretch>
        </p:blipFill>
        <p:spPr>
          <a:xfrm>
            <a:off x="152400" y="152400"/>
            <a:ext cx="2305050" cy="952500"/>
          </a:xfrm>
          <a:prstGeom prst="rect">
            <a:avLst/>
          </a:prstGeom>
          <a:noFill/>
          <a:ln>
            <a:noFill/>
          </a:ln>
        </p:spPr>
      </p:pic>
      <p:pic>
        <p:nvPicPr>
          <p:cNvPr id="119" name="Google Shape;119;p23">
            <a:hlinkClick r:id="rId5"/>
          </p:cNvPr>
          <p:cNvPicPr preferRelativeResize="0"/>
          <p:nvPr/>
        </p:nvPicPr>
        <p:blipFill>
          <a:blip r:embed="rId6">
            <a:alphaModFix/>
          </a:blip>
          <a:stretch>
            <a:fillRect/>
          </a:stretch>
        </p:blipFill>
        <p:spPr>
          <a:xfrm>
            <a:off x="3085300" y="414650"/>
            <a:ext cx="2105025" cy="762000"/>
          </a:xfrm>
          <a:prstGeom prst="rect">
            <a:avLst/>
          </a:prstGeom>
          <a:noFill/>
          <a:ln>
            <a:noFill/>
          </a:ln>
        </p:spPr>
      </p:pic>
      <p:sp>
        <p:nvSpPr>
          <p:cNvPr id="120" name="Google Shape;120;p23"/>
          <p:cNvSpPr txBox="1"/>
          <p:nvPr/>
        </p:nvSpPr>
        <p:spPr>
          <a:xfrm>
            <a:off x="6095600" y="339250"/>
            <a:ext cx="2649900" cy="106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500">
                <a:solidFill>
                  <a:srgbClr val="666666"/>
                </a:solidFill>
                <a:highlight>
                  <a:srgbClr val="FFFFFF"/>
                </a:highlight>
                <a:uFill>
                  <a:noFill/>
                </a:u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BROADBANDNOW</a:t>
            </a:r>
            <a:endParaRPr sz="1500">
              <a:solidFill>
                <a:srgbClr val="666666"/>
              </a:solidFill>
              <a:highlight>
                <a:srgbClr val="FFFFFF"/>
              </a:highlight>
              <a:uFill>
                <a:noFill/>
              </a:u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p:txBody>
      </p:sp>
      <p:pic>
        <p:nvPicPr>
          <p:cNvPr id="121" name="Google Shape;121;p23">
            <a:hlinkClick r:id="rId8"/>
          </p:cNvPr>
          <p:cNvPicPr preferRelativeResize="0"/>
          <p:nvPr/>
        </p:nvPicPr>
        <p:blipFill>
          <a:blip r:embed="rId9">
            <a:alphaModFix/>
          </a:blip>
          <a:stretch>
            <a:fillRect/>
          </a:stretch>
        </p:blipFill>
        <p:spPr>
          <a:xfrm>
            <a:off x="1647825" y="1981775"/>
            <a:ext cx="2977924" cy="436775"/>
          </a:xfrm>
          <a:prstGeom prst="rect">
            <a:avLst/>
          </a:prstGeom>
          <a:noFill/>
          <a:ln>
            <a:noFill/>
          </a:ln>
        </p:spPr>
      </p:pic>
      <p:pic>
        <p:nvPicPr>
          <p:cNvPr id="122" name="Google Shape;122;p23">
            <a:hlinkClick r:id="rId10"/>
          </p:cNvPr>
          <p:cNvPicPr preferRelativeResize="0"/>
          <p:nvPr/>
        </p:nvPicPr>
        <p:blipFill>
          <a:blip r:embed="rId11">
            <a:alphaModFix/>
          </a:blip>
          <a:stretch>
            <a:fillRect/>
          </a:stretch>
        </p:blipFill>
        <p:spPr>
          <a:xfrm>
            <a:off x="152400" y="2570950"/>
            <a:ext cx="2457450" cy="742950"/>
          </a:xfrm>
          <a:prstGeom prst="rect">
            <a:avLst/>
          </a:prstGeom>
          <a:noFill/>
          <a:ln>
            <a:noFill/>
          </a:ln>
        </p:spPr>
      </p:pic>
      <p:pic>
        <p:nvPicPr>
          <p:cNvPr id="123" name="Google Shape;123;p23">
            <a:hlinkClick r:id="rId12"/>
          </p:cNvPr>
          <p:cNvPicPr preferRelativeResize="0"/>
          <p:nvPr/>
        </p:nvPicPr>
        <p:blipFill>
          <a:blip r:embed="rId13">
            <a:alphaModFix/>
          </a:blip>
          <a:stretch>
            <a:fillRect/>
          </a:stretch>
        </p:blipFill>
        <p:spPr>
          <a:xfrm>
            <a:off x="4625750" y="2670000"/>
            <a:ext cx="3518826" cy="544850"/>
          </a:xfrm>
          <a:prstGeom prst="rect">
            <a:avLst/>
          </a:prstGeom>
          <a:noFill/>
          <a:ln>
            <a:noFill/>
          </a:ln>
        </p:spPr>
      </p:pic>
      <p:pic>
        <p:nvPicPr>
          <p:cNvPr id="124" name="Google Shape;124;p23">
            <a:hlinkClick r:id="rId14"/>
          </p:cNvPr>
          <p:cNvPicPr preferRelativeResize="0"/>
          <p:nvPr/>
        </p:nvPicPr>
        <p:blipFill>
          <a:blip r:embed="rId15">
            <a:alphaModFix/>
          </a:blip>
          <a:stretch>
            <a:fillRect/>
          </a:stretch>
        </p:blipFill>
        <p:spPr>
          <a:xfrm>
            <a:off x="152400" y="3721275"/>
            <a:ext cx="2605400" cy="1192825"/>
          </a:xfrm>
          <a:prstGeom prst="rect">
            <a:avLst/>
          </a:prstGeom>
          <a:noFill/>
          <a:ln>
            <a:noFill/>
          </a:ln>
        </p:spPr>
      </p:pic>
      <p:pic>
        <p:nvPicPr>
          <p:cNvPr id="125" name="Google Shape;125;p23">
            <a:hlinkClick r:id="rId16"/>
          </p:cNvPr>
          <p:cNvPicPr preferRelativeResize="0"/>
          <p:nvPr/>
        </p:nvPicPr>
        <p:blipFill>
          <a:blip r:embed="rId17">
            <a:alphaModFix/>
          </a:blip>
          <a:stretch>
            <a:fillRect/>
          </a:stretch>
        </p:blipFill>
        <p:spPr>
          <a:xfrm>
            <a:off x="2910200" y="3653000"/>
            <a:ext cx="2828192" cy="952500"/>
          </a:xfrm>
          <a:prstGeom prst="rect">
            <a:avLst/>
          </a:prstGeom>
          <a:noFill/>
          <a:ln>
            <a:noFill/>
          </a:ln>
        </p:spPr>
      </p:pic>
      <p:pic>
        <p:nvPicPr>
          <p:cNvPr id="126" name="Google Shape;126;p23">
            <a:hlinkClick r:id="rId18"/>
          </p:cNvPr>
          <p:cNvPicPr preferRelativeResize="0"/>
          <p:nvPr/>
        </p:nvPicPr>
        <p:blipFill>
          <a:blip r:embed="rId19">
            <a:alphaModFix/>
          </a:blip>
          <a:stretch>
            <a:fillRect/>
          </a:stretch>
        </p:blipFill>
        <p:spPr>
          <a:xfrm>
            <a:off x="6311100" y="1403050"/>
            <a:ext cx="2605400" cy="941000"/>
          </a:xfrm>
          <a:prstGeom prst="rect">
            <a:avLst/>
          </a:prstGeom>
          <a:noFill/>
          <a:ln>
            <a:noFill/>
          </a:ln>
        </p:spPr>
      </p:pic>
      <p:pic>
        <p:nvPicPr>
          <p:cNvPr id="127" name="Google Shape;127;p23">
            <a:hlinkClick r:id="rId20"/>
          </p:cNvPr>
          <p:cNvPicPr preferRelativeResize="0"/>
          <p:nvPr/>
        </p:nvPicPr>
        <p:blipFill>
          <a:blip r:embed="rId21">
            <a:alphaModFix/>
          </a:blip>
          <a:stretch>
            <a:fillRect/>
          </a:stretch>
        </p:blipFill>
        <p:spPr>
          <a:xfrm>
            <a:off x="6801867" y="3317325"/>
            <a:ext cx="1623850" cy="1623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we do?</a:t>
            </a:r>
            <a:endParaRPr/>
          </a:p>
        </p:txBody>
      </p:sp>
      <p:sp>
        <p:nvSpPr>
          <p:cNvPr id="133" name="Google Shape;13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Keep tracking impacts, differences, and changes - and publicize the inequities</a:t>
            </a:r>
            <a:endParaRPr/>
          </a:p>
          <a:p>
            <a:pPr marL="0" lvl="0" indent="0" algn="l" rtl="0">
              <a:spcBef>
                <a:spcPts val="1600"/>
              </a:spcBef>
              <a:spcAft>
                <a:spcPts val="0"/>
              </a:spcAft>
              <a:buNone/>
            </a:pPr>
            <a:r>
              <a:rPr lang="en"/>
              <a:t>	Internet speed tests across zip codes</a:t>
            </a:r>
            <a:endParaRPr/>
          </a:p>
          <a:p>
            <a:pPr marL="0" lvl="0" indent="0" algn="l" rtl="0">
              <a:spcBef>
                <a:spcPts val="1600"/>
              </a:spcBef>
              <a:spcAft>
                <a:spcPts val="0"/>
              </a:spcAft>
              <a:buNone/>
            </a:pPr>
            <a:r>
              <a:rPr lang="en"/>
              <a:t>	Anecdotal stories that helps “humanize” data</a:t>
            </a:r>
            <a:endParaRPr/>
          </a:p>
          <a:p>
            <a:pPr marL="0" lvl="0" indent="0" algn="l" rtl="0">
              <a:spcBef>
                <a:spcPts val="1600"/>
              </a:spcBef>
              <a:spcAft>
                <a:spcPts val="0"/>
              </a:spcAft>
              <a:buNone/>
            </a:pPr>
            <a:r>
              <a:rPr lang="en"/>
              <a:t>	Survey availability of devices, broadband, training in public places</a:t>
            </a:r>
            <a:endParaRPr/>
          </a:p>
          <a:p>
            <a:pPr marL="0" lvl="0" indent="457200" algn="l" rtl="0">
              <a:spcBef>
                <a:spcPts val="1600"/>
              </a:spcBef>
              <a:spcAft>
                <a:spcPts val="0"/>
              </a:spcAft>
              <a:buNone/>
            </a:pPr>
            <a:r>
              <a:rPr lang="en"/>
              <a:t>Let local, state and national government know of our awareness of the inequities</a:t>
            </a:r>
            <a:endParaRPr/>
          </a:p>
          <a:p>
            <a:pPr marL="0" lvl="0" indent="457200" algn="l" rtl="0">
              <a:spcBef>
                <a:spcPts val="1600"/>
              </a:spcBef>
              <a:spcAft>
                <a:spcPts val="0"/>
              </a:spcAft>
              <a:buNone/>
            </a:pPr>
            <a:r>
              <a:rPr lang="en"/>
              <a:t>Band together to address the issues - Form a Digital Equity Coalition in WNY!</a:t>
            </a: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a:stretch/>
        </p:blipFill>
        <p:spPr>
          <a:xfrm>
            <a:off x="0" y="0"/>
            <a:ext cx="4794476" cy="5143500"/>
          </a:xfrm>
          <a:prstGeom prst="rect">
            <a:avLst/>
          </a:prstGeom>
          <a:noFill/>
          <a:ln>
            <a:noFill/>
          </a:ln>
        </p:spPr>
      </p:pic>
      <p:sp>
        <p:nvSpPr>
          <p:cNvPr id="61" name="Google Shape;61;p14"/>
          <p:cNvSpPr txBox="1">
            <a:spLocks noGrp="1"/>
          </p:cNvSpPr>
          <p:nvPr>
            <p:ph type="title"/>
          </p:nvPr>
        </p:nvSpPr>
        <p:spPr>
          <a:xfrm>
            <a:off x="5357825" y="460775"/>
            <a:ext cx="3557700" cy="85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Digital Divide Worksheet</a:t>
            </a:r>
            <a:endParaRPr/>
          </a:p>
        </p:txBody>
      </p:sp>
      <p:sp>
        <p:nvSpPr>
          <p:cNvPr id="62" name="Google Shape;62;p14"/>
          <p:cNvSpPr txBox="1">
            <a:spLocks noGrp="1"/>
          </p:cNvSpPr>
          <p:nvPr>
            <p:ph type="body" idx="1"/>
          </p:nvPr>
        </p:nvSpPr>
        <p:spPr>
          <a:xfrm>
            <a:off x="5272100" y="1389600"/>
            <a:ext cx="3643200" cy="34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Households in Erie County are just slightly below the state average in most cases of both broadband and device access </a:t>
            </a:r>
            <a:endParaRPr sz="1300"/>
          </a:p>
          <a:p>
            <a:pPr marL="0" lvl="0" indent="0" algn="l" rtl="0">
              <a:spcBef>
                <a:spcPts val="1600"/>
              </a:spcBef>
              <a:spcAft>
                <a:spcPts val="0"/>
              </a:spcAft>
              <a:buNone/>
            </a:pPr>
            <a:r>
              <a:rPr lang="en" sz="1300"/>
              <a:t>Overall, New York broadband and device access numbers mean that about 20-25% of the population still lack any broadband and/or devices.</a:t>
            </a:r>
            <a:endParaRPr sz="1300"/>
          </a:p>
          <a:p>
            <a:pPr marL="0" lvl="0" indent="0" algn="l" rtl="0">
              <a:spcBef>
                <a:spcPts val="1600"/>
              </a:spcBef>
              <a:spcAft>
                <a:spcPts val="0"/>
              </a:spcAft>
              <a:buNone/>
            </a:pPr>
            <a:r>
              <a:rPr lang="en" sz="1300"/>
              <a:t>Moreover, what is available may not be adequate to the needs of the individuals in households.</a:t>
            </a:r>
            <a:endParaRPr sz="1300"/>
          </a:p>
          <a:p>
            <a:pPr marL="0" lvl="0" indent="0" algn="l" rtl="0">
              <a:spcBef>
                <a:spcPts val="1600"/>
              </a:spcBef>
              <a:spcAft>
                <a:spcPts val="1600"/>
              </a:spcAft>
              <a:buNone/>
            </a:pPr>
            <a:r>
              <a:rPr lang="en" sz="1600" b="1"/>
              <a:t>Where are the biggest gaps?</a:t>
            </a:r>
            <a:endParaRPr sz="16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2020 Census </a:t>
            </a:r>
            <a:endParaRPr/>
          </a:p>
        </p:txBody>
      </p:sp>
      <p:sp>
        <p:nvSpPr>
          <p:cNvPr id="69" name="Google Shape;69;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0" name="Google Shape;70;p15"/>
          <p:cNvPicPr preferRelativeResize="0"/>
          <p:nvPr/>
        </p:nvPicPr>
        <p:blipFill>
          <a:blip r:embed="rId3">
            <a:alphaModFix/>
          </a:blip>
          <a:stretch>
            <a:fillRect/>
          </a:stretch>
        </p:blipFill>
        <p:spPr>
          <a:xfrm>
            <a:off x="4865425" y="991588"/>
            <a:ext cx="3933851" cy="3738175"/>
          </a:xfrm>
          <a:prstGeom prst="rect">
            <a:avLst/>
          </a:prstGeom>
          <a:noFill/>
          <a:ln>
            <a:noFill/>
          </a:ln>
        </p:spPr>
      </p:pic>
      <p:pic>
        <p:nvPicPr>
          <p:cNvPr id="71" name="Google Shape;71;p15"/>
          <p:cNvPicPr preferRelativeResize="0"/>
          <p:nvPr/>
        </p:nvPicPr>
        <p:blipFill>
          <a:blip r:embed="rId4">
            <a:alphaModFix/>
          </a:blip>
          <a:stretch>
            <a:fillRect/>
          </a:stretch>
        </p:blipFill>
        <p:spPr>
          <a:xfrm>
            <a:off x="160725" y="1152475"/>
            <a:ext cx="4489849" cy="383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311700" y="825100"/>
            <a:ext cx="2808000" cy="309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t>
            </a:r>
            <a:r>
              <a:rPr lang="en" sz="1900" b="1"/>
              <a:t>..is that there are wide discrepancies within places like Erie and Niagara Counties in the response rates of the various municipalities and City of Buffalo.</a:t>
            </a:r>
            <a:endParaRPr sz="1900" b="1"/>
          </a:p>
        </p:txBody>
      </p:sp>
      <p:sp>
        <p:nvSpPr>
          <p:cNvPr id="77" name="Google Shape;77;p16"/>
          <p:cNvSpPr txBox="1"/>
          <p:nvPr/>
        </p:nvSpPr>
        <p:spPr>
          <a:xfrm>
            <a:off x="3621875" y="96450"/>
            <a:ext cx="5014800" cy="4939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 sz="1200" b="1">
                <a:solidFill>
                  <a:schemeClr val="dk1"/>
                </a:solidFill>
                <a:highlight>
                  <a:srgbClr val="FFFFFF"/>
                </a:highlight>
                <a:latin typeface="Roboto"/>
                <a:ea typeface="Roboto"/>
                <a:cs typeface="Roboto"/>
                <a:sym typeface="Roboto"/>
              </a:rPr>
              <a:t>Here are some select rankings (out of 597 cities):</a:t>
            </a:r>
            <a:endParaRPr sz="1200" b="1">
              <a:solidFill>
                <a:schemeClr val="dk1"/>
              </a:solidFill>
              <a:highlight>
                <a:srgbClr val="FFFFFF"/>
              </a:highlight>
              <a:latin typeface="Roboto"/>
              <a:ea typeface="Roboto"/>
              <a:cs typeface="Roboto"/>
              <a:sym typeface="Roboto"/>
            </a:endParaRPr>
          </a:p>
          <a:p>
            <a:pPr marL="457200" lvl="0" indent="-298450" algn="l" rtl="0">
              <a:lnSpc>
                <a:spcPct val="115000"/>
              </a:lnSpc>
              <a:spcBef>
                <a:spcPts val="1100"/>
              </a:spcBef>
              <a:spcAft>
                <a:spcPts val="0"/>
              </a:spcAft>
              <a:buClr>
                <a:srgbClr val="201F1E"/>
              </a:buClr>
              <a:buSzPts val="1100"/>
              <a:buFont typeface="Arial"/>
              <a:buChar char="●"/>
            </a:pPr>
            <a:r>
              <a:rPr lang="en" sz="1100">
                <a:solidFill>
                  <a:schemeClr val="dk1"/>
                </a:solidFill>
                <a:highlight>
                  <a:srgbClr val="FFFF00"/>
                </a:highlight>
              </a:rPr>
              <a:t>#17 - Orchard Park - 78.6% response</a:t>
            </a:r>
            <a:endParaRPr sz="1100">
              <a:solidFill>
                <a:schemeClr val="dk1"/>
              </a:solidFill>
              <a:highlight>
                <a:srgbClr val="FFFF00"/>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#20 - Hamburg - 78.3%</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#26 - East Aurora - 76.5%</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#28 - Lancaster - 77.1%</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00"/>
                </a:highlight>
              </a:rPr>
              <a:t>#31 - Youngstown - 76.6%</a:t>
            </a:r>
            <a:endParaRPr sz="1100">
              <a:solidFill>
                <a:schemeClr val="dk1"/>
              </a:solidFill>
              <a:highlight>
                <a:srgbClr val="FFFF00"/>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#32 - Tonawanda - 76.5%</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#35 - Depew - 76.3%</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#40 - Alden - 76.0%</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#45 - Akron - 75.2%</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#47 - North Tonawanda - 75.0%</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#77 - Lewiston - 71.4%</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#115 - Wilson - 68.8%</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#124 - Lockport - 68.5%</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#202 - Fredonia - 63.9%</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#226 - Allegany - 63.1%</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#276 - Olean - 60.6%</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#276 - Batavia - 60.6%</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#280 - Le Roy - 60.5%</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#319 - Cattaraugus - 58.9%</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00"/>
                </a:highlight>
              </a:rPr>
              <a:t>#398 - Niagara Falls - 55.2%</a:t>
            </a:r>
            <a:endParaRPr sz="1100">
              <a:solidFill>
                <a:schemeClr val="dk1"/>
              </a:solidFill>
              <a:highlight>
                <a:srgbClr val="FFFF00"/>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FF"/>
                </a:highlight>
              </a:rPr>
              <a:t>#428 - Medina - 53.4%</a:t>
            </a:r>
            <a:endParaRPr sz="1100">
              <a:solidFill>
                <a:schemeClr val="dk1"/>
              </a:solidFill>
              <a:highlight>
                <a:srgbClr val="FFFFFF"/>
              </a:highlight>
            </a:endParaRPr>
          </a:p>
          <a:p>
            <a:pPr marL="457200" lvl="0" indent="-298450" algn="l" rtl="0">
              <a:lnSpc>
                <a:spcPct val="115000"/>
              </a:lnSpc>
              <a:spcBef>
                <a:spcPts val="0"/>
              </a:spcBef>
              <a:spcAft>
                <a:spcPts val="0"/>
              </a:spcAft>
              <a:buClr>
                <a:srgbClr val="201F1E"/>
              </a:buClr>
              <a:buSzPts val="1100"/>
              <a:buFont typeface="Arial"/>
              <a:buChar char="●"/>
            </a:pPr>
            <a:r>
              <a:rPr lang="en" sz="1100">
                <a:solidFill>
                  <a:schemeClr val="dk1"/>
                </a:solidFill>
                <a:highlight>
                  <a:srgbClr val="FFFF00"/>
                </a:highlight>
              </a:rPr>
              <a:t>#459 - Buffalo - 51.4%</a:t>
            </a:r>
            <a:endParaRPr sz="1100">
              <a:solidFill>
                <a:schemeClr val="dk1"/>
              </a:solidFill>
              <a:highlight>
                <a:srgbClr val="FFFF00"/>
              </a:highlight>
            </a:endParaRPr>
          </a:p>
          <a:p>
            <a:pPr marL="0" lvl="0" indent="0" algn="l" rtl="0">
              <a:lnSpc>
                <a:spcPct val="115000"/>
              </a:lnSpc>
              <a:spcBef>
                <a:spcPts val="1100"/>
              </a:spcBef>
              <a:spcAft>
                <a:spcPts val="1100"/>
              </a:spcAft>
              <a:buNone/>
            </a:pPr>
            <a:r>
              <a:rPr lang="en" sz="1200">
                <a:solidFill>
                  <a:schemeClr val="dk1"/>
                </a:solidFill>
                <a:highlight>
                  <a:srgbClr val="FFFFFF"/>
                </a:highlight>
                <a:latin typeface="Roboto"/>
                <a:ea typeface="Roboto"/>
                <a:cs typeface="Roboto"/>
                <a:sym typeface="Roboto"/>
              </a:rPr>
              <a:t> </a:t>
            </a:r>
            <a:endParaRPr sz="1200">
              <a:solidFill>
                <a:schemeClr val="dk1"/>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327613" y="0"/>
            <a:ext cx="6798075" cy="5281200"/>
          </a:xfrm>
          <a:prstGeom prst="rect">
            <a:avLst/>
          </a:prstGeom>
          <a:noFill/>
          <a:ln>
            <a:noFill/>
          </a:ln>
        </p:spPr>
      </p:pic>
      <p:sp>
        <p:nvSpPr>
          <p:cNvPr id="83" name="Google Shape;83;p17"/>
          <p:cNvSpPr txBox="1"/>
          <p:nvPr/>
        </p:nvSpPr>
        <p:spPr>
          <a:xfrm>
            <a:off x="7046125" y="1369225"/>
            <a:ext cx="1669200" cy="188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Digital inequity is one more indicator of the socioeconomic divide in our communities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353625"/>
            <a:ext cx="2808000" cy="79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Does Digital Equity Matter?</a:t>
            </a:r>
            <a:endParaRPr/>
          </a:p>
        </p:txBody>
      </p:sp>
      <p:sp>
        <p:nvSpPr>
          <p:cNvPr id="89" name="Google Shape;89;p18"/>
          <p:cNvSpPr txBox="1">
            <a:spLocks noGrp="1"/>
          </p:cNvSpPr>
          <p:nvPr>
            <p:ph type="body" idx="1"/>
          </p:nvPr>
        </p:nvSpPr>
        <p:spPr>
          <a:xfrm>
            <a:off x="311700" y="1318025"/>
            <a:ext cx="6567600" cy="369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FF"/>
                </a:solidFill>
              </a:rPr>
              <a:t>75% of all federal grant dollars are allocated using Census population data</a:t>
            </a:r>
            <a:endParaRPr sz="1400" b="1">
              <a:solidFill>
                <a:srgbClr val="0000FF"/>
              </a:solidFill>
            </a:endParaRPr>
          </a:p>
          <a:p>
            <a:pPr marL="0" lvl="0" indent="0" algn="l" rtl="0">
              <a:spcBef>
                <a:spcPts val="1600"/>
              </a:spcBef>
              <a:spcAft>
                <a:spcPts val="0"/>
              </a:spcAft>
              <a:buNone/>
            </a:pPr>
            <a:r>
              <a:rPr lang="en" sz="1300" b="1"/>
              <a:t>	$675 billion annually was allocated nationwide in 2010</a:t>
            </a:r>
            <a:endParaRPr sz="1300" b="1"/>
          </a:p>
          <a:p>
            <a:pPr marL="0" lvl="0" indent="0" algn="l" rtl="0">
              <a:spcBef>
                <a:spcPts val="1600"/>
              </a:spcBef>
              <a:spcAft>
                <a:spcPts val="0"/>
              </a:spcAft>
              <a:buNone/>
            </a:pPr>
            <a:r>
              <a:rPr lang="en" sz="1300" b="1"/>
              <a:t>	$53 billion went to NYS after the 2010 Census</a:t>
            </a:r>
            <a:endParaRPr sz="1300" b="1"/>
          </a:p>
          <a:p>
            <a:pPr marL="0" lvl="0" indent="0" algn="l" rtl="0">
              <a:spcBef>
                <a:spcPts val="1600"/>
              </a:spcBef>
              <a:spcAft>
                <a:spcPts val="0"/>
              </a:spcAft>
              <a:buNone/>
            </a:pPr>
            <a:r>
              <a:rPr lang="en" sz="1300" b="1"/>
              <a:t>These dollars directly impact our communities in terms of:</a:t>
            </a:r>
            <a:endParaRPr sz="1300" b="1"/>
          </a:p>
          <a:p>
            <a:pPr marL="0" lvl="0" indent="457200" algn="l" rtl="0">
              <a:spcBef>
                <a:spcPts val="1600"/>
              </a:spcBef>
              <a:spcAft>
                <a:spcPts val="0"/>
              </a:spcAft>
              <a:buNone/>
            </a:pPr>
            <a:r>
              <a:rPr lang="en" sz="1300" b="1"/>
              <a:t>Health care (SNAP is second largest federally funded program in US)</a:t>
            </a:r>
            <a:endParaRPr sz="1300" b="1"/>
          </a:p>
          <a:p>
            <a:pPr marL="0" lvl="0" indent="457200" algn="l" rtl="0">
              <a:spcBef>
                <a:spcPts val="1600"/>
              </a:spcBef>
              <a:spcAft>
                <a:spcPts val="0"/>
              </a:spcAft>
              <a:buNone/>
            </a:pPr>
            <a:r>
              <a:rPr lang="en" sz="1300" b="1"/>
              <a:t>Education (school districts)</a:t>
            </a:r>
            <a:endParaRPr sz="1300" b="1"/>
          </a:p>
          <a:p>
            <a:pPr marL="0" lvl="0" indent="457200" algn="l" rtl="0">
              <a:spcBef>
                <a:spcPts val="1600"/>
              </a:spcBef>
              <a:spcAft>
                <a:spcPts val="0"/>
              </a:spcAft>
              <a:buNone/>
            </a:pPr>
            <a:r>
              <a:rPr lang="en" sz="1300" b="1"/>
              <a:t>Employment (Economic Development Grants and Loans)</a:t>
            </a:r>
            <a:endParaRPr sz="1300" b="1"/>
          </a:p>
          <a:p>
            <a:pPr marL="0" lvl="0" indent="0" algn="l" rtl="0">
              <a:spcBef>
                <a:spcPts val="1600"/>
              </a:spcBef>
              <a:spcAft>
                <a:spcPts val="0"/>
              </a:spcAft>
              <a:buNone/>
            </a:pPr>
            <a:r>
              <a:rPr lang="en" sz="1300" b="1"/>
              <a:t>And other things like Transportation, Local Government and, Manufacturing</a:t>
            </a:r>
            <a:endParaRPr sz="1300" b="1"/>
          </a:p>
          <a:p>
            <a:pPr marL="0" lvl="0" indent="0" algn="l" rtl="0">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309575"/>
            <a:ext cx="2808000" cy="58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a:solidFill>
                  <a:schemeClr val="dk2"/>
                </a:solidFill>
              </a:rPr>
              <a:t>“Community Assets”</a:t>
            </a:r>
            <a:endParaRPr sz="3200" b="1"/>
          </a:p>
        </p:txBody>
      </p:sp>
      <p:sp>
        <p:nvSpPr>
          <p:cNvPr id="95" name="Google Shape;95;p19"/>
          <p:cNvSpPr txBox="1">
            <a:spLocks noGrp="1"/>
          </p:cNvSpPr>
          <p:nvPr>
            <p:ph type="body" idx="1"/>
          </p:nvPr>
        </p:nvSpPr>
        <p:spPr>
          <a:xfrm>
            <a:off x="311700" y="893075"/>
            <a:ext cx="2808000" cy="409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Libraries (green) in hard-to-count areas are few and far between, yet they are an essential community asset for helping members of the community access the internet, learn to use devices, learn skills that will allow them to take a more proactive role in their health, education and economic well-being.</a:t>
            </a:r>
            <a:endParaRPr sz="1400"/>
          </a:p>
          <a:p>
            <a:pPr marL="0" lvl="0" indent="0" algn="l" rtl="0">
              <a:spcBef>
                <a:spcPts val="1600"/>
              </a:spcBef>
              <a:spcAft>
                <a:spcPts val="0"/>
              </a:spcAft>
              <a:buNone/>
            </a:pPr>
            <a:r>
              <a:rPr lang="en" sz="1400" b="1" i="1"/>
              <a:t>We need to do a better job mobilizing Community Assets in addressing digital inequities!</a:t>
            </a:r>
            <a:endParaRPr sz="1400" b="1" i="1"/>
          </a:p>
          <a:p>
            <a:pPr marL="0" lvl="0" indent="0" algn="l" rtl="0">
              <a:spcBef>
                <a:spcPts val="1600"/>
              </a:spcBef>
              <a:spcAft>
                <a:spcPts val="1600"/>
              </a:spcAft>
              <a:buNone/>
            </a:pPr>
            <a:endParaRPr/>
          </a:p>
        </p:txBody>
      </p:sp>
      <p:pic>
        <p:nvPicPr>
          <p:cNvPr id="96" name="Google Shape;96;p19"/>
          <p:cNvPicPr preferRelativeResize="0"/>
          <p:nvPr/>
        </p:nvPicPr>
        <p:blipFill>
          <a:blip r:embed="rId3">
            <a:alphaModFix/>
          </a:blip>
          <a:stretch>
            <a:fillRect/>
          </a:stretch>
        </p:blipFill>
        <p:spPr>
          <a:xfrm>
            <a:off x="4680928" y="112850"/>
            <a:ext cx="421849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Multidimensional Challenges of Digital Equity</a:t>
            </a:r>
            <a:endParaRPr/>
          </a:p>
        </p:txBody>
      </p:sp>
      <p:sp>
        <p:nvSpPr>
          <p:cNvPr id="102" name="Google Shape;102;p20"/>
          <p:cNvSpPr txBox="1">
            <a:spLocks noGrp="1"/>
          </p:cNvSpPr>
          <p:nvPr>
            <p:ph type="body" idx="1"/>
          </p:nvPr>
        </p:nvSpPr>
        <p:spPr>
          <a:xfrm>
            <a:off x="311700" y="1152475"/>
            <a:ext cx="8520600" cy="3808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a:t>The “Digital Divides” Include:</a:t>
            </a:r>
            <a:endParaRPr/>
          </a:p>
          <a:p>
            <a:pPr marL="457200" lvl="0" indent="457200" algn="l" rtl="0">
              <a:spcBef>
                <a:spcPts val="1600"/>
              </a:spcBef>
              <a:spcAft>
                <a:spcPts val="0"/>
              </a:spcAft>
              <a:buNone/>
            </a:pPr>
            <a:r>
              <a:rPr lang="en"/>
              <a:t>Variations in technology (equipment)</a:t>
            </a:r>
            <a:endParaRPr/>
          </a:p>
          <a:p>
            <a:pPr marL="457200" lvl="0" indent="457200" algn="l" rtl="0">
              <a:spcBef>
                <a:spcPts val="1600"/>
              </a:spcBef>
              <a:spcAft>
                <a:spcPts val="0"/>
              </a:spcAft>
              <a:buNone/>
            </a:pPr>
            <a:r>
              <a:rPr lang="en"/>
              <a:t>Variations in autonomy (use) and intensity (frequency)</a:t>
            </a:r>
            <a:endParaRPr/>
          </a:p>
          <a:p>
            <a:pPr marL="457200" lvl="0" indent="457200" algn="l" rtl="0">
              <a:spcBef>
                <a:spcPts val="1600"/>
              </a:spcBef>
              <a:spcAft>
                <a:spcPts val="0"/>
              </a:spcAft>
              <a:buNone/>
            </a:pPr>
            <a:r>
              <a:rPr lang="en"/>
              <a:t>Variations in skills (mastering new technology and information resources)</a:t>
            </a:r>
            <a:endParaRPr/>
          </a:p>
          <a:p>
            <a:pPr marL="457200" lvl="0" indent="457200" algn="l" rtl="0">
              <a:spcBef>
                <a:spcPts val="1600"/>
              </a:spcBef>
              <a:spcAft>
                <a:spcPts val="0"/>
              </a:spcAft>
              <a:buNone/>
            </a:pPr>
            <a:r>
              <a:rPr lang="en"/>
              <a:t>Variations in supports (formal and informal)</a:t>
            </a:r>
            <a:endParaRPr/>
          </a:p>
          <a:p>
            <a:pPr marL="457200" lvl="0" indent="457200" algn="l" rtl="0">
              <a:spcBef>
                <a:spcPts val="1600"/>
              </a:spcBef>
              <a:spcAft>
                <a:spcPts val="0"/>
              </a:spcAft>
              <a:buNone/>
            </a:pPr>
            <a:r>
              <a:rPr lang="en"/>
              <a:t>Variations in purpose (from consumer to producer)</a:t>
            </a:r>
            <a:endParaRPr/>
          </a:p>
          <a:p>
            <a:pPr marL="0" lvl="0" indent="457200" algn="l" rtl="0">
              <a:spcBef>
                <a:spcPts val="1600"/>
              </a:spcBef>
              <a:spcAft>
                <a:spcPts val="0"/>
              </a:spcAft>
              <a:buNone/>
            </a:pPr>
            <a:r>
              <a:rPr lang="en"/>
              <a:t> *Ability to use digital resources to address “everyday goals and concerns”</a:t>
            </a:r>
            <a:endParaRPr/>
          </a:p>
          <a:p>
            <a:pPr marL="0" lvl="0" indent="0" algn="l" rtl="0">
              <a:spcBef>
                <a:spcPts val="1600"/>
              </a:spcBef>
              <a:spcAft>
                <a:spcPts val="1600"/>
              </a:spcAft>
              <a:buNone/>
            </a:pP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226225"/>
            <a:ext cx="8520600" cy="100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Digital Health Navigator: Health Equity through Library Partnerships (HELP) </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
        <p:nvSpPr>
          <p:cNvPr id="108" name="Google Shape;108;p21"/>
          <p:cNvSpPr txBox="1">
            <a:spLocks noGrp="1"/>
          </p:cNvSpPr>
          <p:nvPr>
            <p:ph type="body" idx="1"/>
          </p:nvPr>
        </p:nvSpPr>
        <p:spPr>
          <a:xfrm>
            <a:off x="311700" y="1393025"/>
            <a:ext cx="8520600" cy="36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Health Information Literacy is a Social Determinant of Health</a:t>
            </a:r>
            <a:endParaRPr b="1"/>
          </a:p>
          <a:p>
            <a:pPr marL="0" lvl="0" indent="0" algn="l" rtl="0">
              <a:spcBef>
                <a:spcPts val="1600"/>
              </a:spcBef>
              <a:spcAft>
                <a:spcPts val="0"/>
              </a:spcAft>
              <a:buNone/>
            </a:pPr>
            <a:r>
              <a:rPr lang="en" sz="1600">
                <a:solidFill>
                  <a:srgbClr val="444444"/>
                </a:solidFill>
                <a:highlight>
                  <a:srgbClr val="FFFFFF"/>
                </a:highlight>
              </a:rPr>
              <a:t>Health literacy is the degree to which individuals have the capacity to obtain, process, and understand basic health information and services they recognize as important to them in making appropriate health decisions.</a:t>
            </a:r>
            <a:endParaRPr sz="1600"/>
          </a:p>
          <a:p>
            <a:pPr marL="0" lvl="0" indent="0" algn="l" rtl="0">
              <a:spcBef>
                <a:spcPts val="1600"/>
              </a:spcBef>
              <a:spcAft>
                <a:spcPts val="0"/>
              </a:spcAft>
              <a:buNone/>
            </a:pPr>
            <a:r>
              <a:rPr lang="en" sz="1600"/>
              <a:t>	</a:t>
            </a:r>
            <a:r>
              <a:rPr lang="en" sz="1600">
                <a:solidFill>
                  <a:schemeClr val="dk1"/>
                </a:solidFill>
              </a:rPr>
              <a:t>Librarians will be able to teach and/or support the tech and information literacy skills needed to access telehealth platforms</a:t>
            </a:r>
            <a:endParaRPr sz="1600">
              <a:solidFill>
                <a:schemeClr val="dk1"/>
              </a:solidFill>
            </a:endParaRPr>
          </a:p>
          <a:p>
            <a:pPr marL="0" lvl="0" indent="457200" algn="l" rtl="0">
              <a:spcBef>
                <a:spcPts val="1600"/>
              </a:spcBef>
              <a:spcAft>
                <a:spcPts val="0"/>
              </a:spcAft>
              <a:buNone/>
            </a:pPr>
            <a:r>
              <a:rPr lang="en" sz="1600">
                <a:solidFill>
                  <a:schemeClr val="dk1"/>
                </a:solidFill>
              </a:rPr>
              <a:t>Patrons are connected to the internet, have access to devices, and technical support to utilize telehealth and other digital health tools to keep themselves safe during the COVID-19 pandemic and to manage their chronic illnesses.</a:t>
            </a:r>
            <a:endParaRPr sz="1600">
              <a:solidFill>
                <a:schemeClr val="dk1"/>
              </a:solidFill>
            </a:endParaRPr>
          </a:p>
          <a:p>
            <a:pPr marL="0" lvl="0" indent="0" algn="l" rtl="0">
              <a:spcBef>
                <a:spcPts val="1600"/>
              </a:spcBef>
              <a:spcAft>
                <a:spcPts val="0"/>
              </a:spcAft>
              <a:buNone/>
            </a:pPr>
            <a:r>
              <a:rPr lang="en" sz="1600">
                <a:solidFill>
                  <a:schemeClr val="dk1"/>
                </a:solidFill>
              </a:rPr>
              <a:t>	</a:t>
            </a:r>
            <a:endParaRPr sz="1200">
              <a:solidFill>
                <a:schemeClr val="dk1"/>
              </a:solidFill>
            </a:endParaRPr>
          </a:p>
          <a:p>
            <a:pPr marL="0" lvl="0" indent="0" algn="l" rtl="0">
              <a:spcBef>
                <a:spcPts val="1600"/>
              </a:spcBef>
              <a:spcAft>
                <a:spcPts val="1600"/>
              </a:spcAft>
              <a:buNone/>
            </a:pPr>
            <a:endParaRPr sz="16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1476</Words>
  <Application>Microsoft Office PowerPoint</Application>
  <PresentationFormat>On-screen Show (16:9)</PresentationFormat>
  <Paragraphs>106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Roboto</vt:lpstr>
      <vt:lpstr>Times New Roman</vt:lpstr>
      <vt:lpstr>Simple Light</vt:lpstr>
      <vt:lpstr>Digital Inequities in Western New York, 2020</vt:lpstr>
      <vt:lpstr>The Digital Divide Worksheet</vt:lpstr>
      <vt:lpstr>The 2020 Census </vt:lpstr>
      <vt:lpstr>PowerPoint Presentation</vt:lpstr>
      <vt:lpstr>PowerPoint Presentation</vt:lpstr>
      <vt:lpstr>Why Does Digital Equity Matter?</vt:lpstr>
      <vt:lpstr>“Community Assets”</vt:lpstr>
      <vt:lpstr>Multidimensional Challenges of Digital Equity</vt:lpstr>
      <vt:lpstr>The Digital Health Navigator: Health Equity through Library Partnerships (HELP)    </vt:lpstr>
      <vt:lpstr>PowerPoint Presentation</vt:lpstr>
      <vt:lpstr>PowerPoint Presentation</vt:lpstr>
      <vt:lpstr>What can we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Inequities in Western New York, 2020</dc:title>
  <dc:creator>Doris CarbonellMedina</dc:creator>
  <cp:lastModifiedBy>Madelon.BrownWoods</cp:lastModifiedBy>
  <cp:revision>1</cp:revision>
  <dcterms:modified xsi:type="dcterms:W3CDTF">2020-09-09T21:46:56Z</dcterms:modified>
</cp:coreProperties>
</file>