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1"/>
  </p:notesMasterIdLst>
  <p:handoutMasterIdLst>
    <p:handoutMasterId r:id="rId12"/>
  </p:handoutMasterIdLst>
  <p:sldIdLst>
    <p:sldId id="331" r:id="rId2"/>
    <p:sldId id="398" r:id="rId3"/>
    <p:sldId id="421" r:id="rId4"/>
    <p:sldId id="360" r:id="rId5"/>
    <p:sldId id="396" r:id="rId6"/>
    <p:sldId id="403" r:id="rId7"/>
    <p:sldId id="362" r:id="rId8"/>
    <p:sldId id="361" r:id="rId9"/>
    <p:sldId id="341" r:id="rId10"/>
  </p:sldIdLst>
  <p:sldSz cx="9144000" cy="6858000" type="screen4x3"/>
  <p:notesSz cx="7102475" cy="9388475"/>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7AA"/>
    <a:srgbClr val="F0E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83" autoAdjust="0"/>
    <p:restoredTop sz="91052" autoAdjust="0"/>
  </p:normalViewPr>
  <p:slideViewPr>
    <p:cSldViewPr snapToGrid="0">
      <p:cViewPr>
        <p:scale>
          <a:sx n="84" d="100"/>
          <a:sy n="84" d="100"/>
        </p:scale>
        <p:origin x="-269" y="5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5" d="100"/>
          <a:sy n="65" d="100"/>
        </p:scale>
        <p:origin x="-3173" y="-91"/>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1"/>
            <a:ext cx="3077632" cy="469104"/>
          </a:xfrm>
          <a:prstGeom prst="rect">
            <a:avLst/>
          </a:prstGeom>
          <a:noFill/>
          <a:ln>
            <a:noFill/>
          </a:ln>
          <a:effectLst/>
          <a:extLst>
            <a:ext uri="{FAA26D3D-D897-4be2-8F04-BA451C77F1D7}"/>
          </a:extLst>
        </p:spPr>
        <p:txBody>
          <a:bodyPr vert="horz" wrap="square" lIns="94213" tIns="47106" rIns="94213" bIns="47106" numCol="1" anchor="t" anchorCtr="0" compatLnSpc="1">
            <a:prstTxWarp prst="textNoShape">
              <a:avLst/>
            </a:prstTxWarp>
          </a:bodyPr>
          <a:lstStyle>
            <a:lvl1pPr eaLnBrk="1" hangingPunct="1">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5" name="Rectangle 3"/>
          <p:cNvSpPr>
            <a:spLocks noGrp="1" noChangeArrowheads="1"/>
          </p:cNvSpPr>
          <p:nvPr>
            <p:ph type="dt" sz="quarter" idx="1"/>
          </p:nvPr>
        </p:nvSpPr>
        <p:spPr bwMode="auto">
          <a:xfrm>
            <a:off x="4024845" y="1"/>
            <a:ext cx="3077631" cy="469104"/>
          </a:xfrm>
          <a:prstGeom prst="rect">
            <a:avLst/>
          </a:prstGeom>
          <a:noFill/>
          <a:ln>
            <a:noFill/>
          </a:ln>
          <a:effectLst/>
          <a:extLst>
            <a:ext uri="{FAA26D3D-D897-4be2-8F04-BA451C77F1D7}"/>
          </a:extLst>
        </p:spPr>
        <p:txBody>
          <a:bodyPr vert="horz" wrap="square" lIns="94213" tIns="47106" rIns="94213" bIns="47106" numCol="1" anchor="t" anchorCtr="0" compatLnSpc="1">
            <a:prstTxWarp prst="textNoShape">
              <a:avLst/>
            </a:prstTxWarp>
          </a:bodyPr>
          <a:lstStyle>
            <a:lvl1pPr algn="r" eaLnBrk="1" hangingPunct="1">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6" name="Rectangle 4"/>
          <p:cNvSpPr>
            <a:spLocks noGrp="1" noChangeArrowheads="1"/>
          </p:cNvSpPr>
          <p:nvPr>
            <p:ph type="ftr" sz="quarter" idx="2"/>
          </p:nvPr>
        </p:nvSpPr>
        <p:spPr bwMode="auto">
          <a:xfrm>
            <a:off x="0" y="8919373"/>
            <a:ext cx="3077632" cy="469103"/>
          </a:xfrm>
          <a:prstGeom prst="rect">
            <a:avLst/>
          </a:prstGeom>
          <a:noFill/>
          <a:ln>
            <a:noFill/>
          </a:ln>
          <a:effectLst/>
          <a:extLst>
            <a:ext uri="{FAA26D3D-D897-4be2-8F04-BA451C77F1D7}"/>
          </a:extLst>
        </p:spPr>
        <p:txBody>
          <a:bodyPr vert="horz" wrap="square" lIns="94213" tIns="47106" rIns="94213" bIns="47106" numCol="1" anchor="b" anchorCtr="0" compatLnSpc="1">
            <a:prstTxWarp prst="textNoShape">
              <a:avLst/>
            </a:prstTxWarp>
          </a:bodyPr>
          <a:lstStyle>
            <a:lvl1pPr eaLnBrk="1" hangingPunct="1">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7" name="Rectangle 5"/>
          <p:cNvSpPr>
            <a:spLocks noGrp="1" noChangeArrowheads="1"/>
          </p:cNvSpPr>
          <p:nvPr>
            <p:ph type="sldNum" sz="quarter" idx="3"/>
          </p:nvPr>
        </p:nvSpPr>
        <p:spPr bwMode="auto">
          <a:xfrm>
            <a:off x="4024845" y="8919373"/>
            <a:ext cx="3077631" cy="469103"/>
          </a:xfrm>
          <a:prstGeom prst="rect">
            <a:avLst/>
          </a:prstGeom>
          <a:noFill/>
          <a:ln>
            <a:noFill/>
          </a:ln>
          <a:effectLst/>
          <a:extLst>
            <a:ext uri="{FAA26D3D-D897-4be2-8F04-BA451C77F1D7}"/>
          </a:extLst>
        </p:spPr>
        <p:txBody>
          <a:bodyPr vert="horz" wrap="square" lIns="94213" tIns="47106" rIns="94213" bIns="47106" numCol="1" anchor="b" anchorCtr="0" compatLnSpc="1">
            <a:prstTxWarp prst="textNoShape">
              <a:avLst/>
            </a:prstTxWarp>
          </a:bodyPr>
          <a:lstStyle>
            <a:lvl1pPr algn="r" eaLnBrk="1" hangingPunct="1">
              <a:defRPr sz="1200"/>
            </a:lvl1pPr>
          </a:lstStyle>
          <a:p>
            <a:pPr>
              <a:defRPr/>
            </a:pPr>
            <a:fld id="{BA5EE0D6-8F40-4057-80D6-03E007E02C28}" type="slidenum">
              <a:rPr lang="en-US" altLang="en-US"/>
              <a:pPr>
                <a:defRPr/>
              </a:pPr>
              <a:t>‹#›</a:t>
            </a:fld>
            <a:endParaRPr lang="en-US" altLang="en-US" dirty="0"/>
          </a:p>
        </p:txBody>
      </p:sp>
    </p:spTree>
    <p:extLst>
      <p:ext uri="{BB962C8B-B14F-4D97-AF65-F5344CB8AC3E}">
        <p14:creationId xmlns:p14="http://schemas.microsoft.com/office/powerpoint/2010/main" val="3724804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77632" cy="469104"/>
          </a:xfrm>
          <a:prstGeom prst="rect">
            <a:avLst/>
          </a:prstGeom>
          <a:noFill/>
          <a:ln>
            <a:noFill/>
          </a:ln>
          <a:effectLst/>
          <a:extLst>
            <a:ext uri="{FAA26D3D-D897-4be2-8F04-BA451C77F1D7}"/>
          </a:extLst>
        </p:spPr>
        <p:txBody>
          <a:bodyPr vert="horz" wrap="square" lIns="94213" tIns="47106" rIns="94213" bIns="47106" numCol="1" anchor="t" anchorCtr="0" compatLnSpc="1">
            <a:prstTxWarp prst="textNoShape">
              <a:avLst/>
            </a:prstTxWarp>
          </a:bodyPr>
          <a:lstStyle>
            <a:lvl1pPr eaLnBrk="1" hangingPunct="1">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099" name="Rectangle 3"/>
          <p:cNvSpPr>
            <a:spLocks noGrp="1" noChangeArrowheads="1"/>
          </p:cNvSpPr>
          <p:nvPr>
            <p:ph type="dt" idx="1"/>
          </p:nvPr>
        </p:nvSpPr>
        <p:spPr bwMode="auto">
          <a:xfrm>
            <a:off x="4024845" y="1"/>
            <a:ext cx="3077631" cy="469104"/>
          </a:xfrm>
          <a:prstGeom prst="rect">
            <a:avLst/>
          </a:prstGeom>
          <a:noFill/>
          <a:ln>
            <a:noFill/>
          </a:ln>
          <a:effectLst/>
          <a:extLst>
            <a:ext uri="{FAA26D3D-D897-4be2-8F04-BA451C77F1D7}"/>
          </a:extLst>
        </p:spPr>
        <p:txBody>
          <a:bodyPr vert="horz" wrap="square" lIns="94213" tIns="47106" rIns="94213" bIns="47106" numCol="1" anchor="t" anchorCtr="0" compatLnSpc="1">
            <a:prstTxWarp prst="textNoShape">
              <a:avLst/>
            </a:prstTxWarp>
          </a:bodyPr>
          <a:lstStyle>
            <a:lvl1pPr algn="r" eaLnBrk="1" hangingPunct="1">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5607" y="4460487"/>
            <a:ext cx="5211264" cy="4223533"/>
          </a:xfrm>
          <a:prstGeom prst="rect">
            <a:avLst/>
          </a:prstGeom>
          <a:noFill/>
          <a:ln>
            <a:noFill/>
          </a:ln>
          <a:effectLst/>
          <a:extLst>
            <a:ext uri="{FAA26D3D-D897-4be2-8F04-BA451C77F1D7}"/>
          </a:extLst>
        </p:spPr>
        <p:txBody>
          <a:bodyPr vert="horz" wrap="square" lIns="94213" tIns="47106" rIns="94213" bIns="471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919373"/>
            <a:ext cx="3077632" cy="469103"/>
          </a:xfrm>
          <a:prstGeom prst="rect">
            <a:avLst/>
          </a:prstGeom>
          <a:noFill/>
          <a:ln>
            <a:noFill/>
          </a:ln>
          <a:effectLst/>
          <a:extLst>
            <a:ext uri="{FAA26D3D-D897-4be2-8F04-BA451C77F1D7}"/>
          </a:extLst>
        </p:spPr>
        <p:txBody>
          <a:bodyPr vert="horz" wrap="square" lIns="94213" tIns="47106" rIns="94213" bIns="47106" numCol="1" anchor="b" anchorCtr="0" compatLnSpc="1">
            <a:prstTxWarp prst="textNoShape">
              <a:avLst/>
            </a:prstTxWarp>
          </a:bodyPr>
          <a:lstStyle>
            <a:lvl1pPr eaLnBrk="1" hangingPunct="1">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103" name="Rectangle 7"/>
          <p:cNvSpPr>
            <a:spLocks noGrp="1" noChangeArrowheads="1"/>
          </p:cNvSpPr>
          <p:nvPr>
            <p:ph type="sldNum" sz="quarter" idx="5"/>
          </p:nvPr>
        </p:nvSpPr>
        <p:spPr bwMode="auto">
          <a:xfrm>
            <a:off x="4024845" y="8919373"/>
            <a:ext cx="3077631" cy="469103"/>
          </a:xfrm>
          <a:prstGeom prst="rect">
            <a:avLst/>
          </a:prstGeom>
          <a:noFill/>
          <a:ln>
            <a:noFill/>
          </a:ln>
          <a:effectLst/>
          <a:extLst>
            <a:ext uri="{FAA26D3D-D897-4be2-8F04-BA451C77F1D7}"/>
          </a:extLst>
        </p:spPr>
        <p:txBody>
          <a:bodyPr vert="horz" wrap="square" lIns="94213" tIns="47106" rIns="94213" bIns="47106" numCol="1" anchor="b" anchorCtr="0" compatLnSpc="1">
            <a:prstTxWarp prst="textNoShape">
              <a:avLst/>
            </a:prstTxWarp>
          </a:bodyPr>
          <a:lstStyle>
            <a:lvl1pPr algn="r" eaLnBrk="1" hangingPunct="1">
              <a:defRPr sz="1200">
                <a:latin typeface="Times New Roman" pitchFamily="18" charset="0"/>
              </a:defRPr>
            </a:lvl1pPr>
          </a:lstStyle>
          <a:p>
            <a:pPr>
              <a:defRPr/>
            </a:pPr>
            <a:fld id="{A47FED94-F2C9-4FBA-B5BF-F88015334902}" type="slidenum">
              <a:rPr lang="en-US" altLang="en-US"/>
              <a:pPr>
                <a:defRPr/>
              </a:pPr>
              <a:t>‹#›</a:t>
            </a:fld>
            <a:endParaRPr lang="en-US" altLang="en-US" dirty="0"/>
          </a:p>
        </p:txBody>
      </p:sp>
    </p:spTree>
    <p:extLst>
      <p:ext uri="{BB962C8B-B14F-4D97-AF65-F5344CB8AC3E}">
        <p14:creationId xmlns:p14="http://schemas.microsoft.com/office/powerpoint/2010/main" val="1339757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ヒラギノ角ゴ Pro W3"/>
      </a:defRPr>
    </a:lvl3pPr>
    <a:lvl4pPr marL="13716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ヒラギノ角ゴ Pro W3"/>
      </a:defRPr>
    </a:lvl4pPr>
    <a:lvl5pPr marL="18288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50075" indent="-288491">
              <a:defRPr sz="2400">
                <a:solidFill>
                  <a:schemeClr val="tx1"/>
                </a:solidFill>
                <a:latin typeface="Arial" pitchFamily="34" charset="0"/>
                <a:ea typeface="ＭＳ Ｐゴシック" pitchFamily="34" charset="-128"/>
              </a:defRPr>
            </a:lvl2pPr>
            <a:lvl3pPr marL="1153963" indent="-230793">
              <a:defRPr sz="2400">
                <a:solidFill>
                  <a:schemeClr val="tx1"/>
                </a:solidFill>
                <a:latin typeface="Arial" pitchFamily="34" charset="0"/>
                <a:ea typeface="ＭＳ Ｐゴシック" pitchFamily="34" charset="-128"/>
              </a:defRPr>
            </a:lvl3pPr>
            <a:lvl4pPr marL="1615548" indent="-230793">
              <a:defRPr sz="2400">
                <a:solidFill>
                  <a:schemeClr val="tx1"/>
                </a:solidFill>
                <a:latin typeface="Arial" pitchFamily="34" charset="0"/>
                <a:ea typeface="ＭＳ Ｐゴシック" pitchFamily="34" charset="-128"/>
              </a:defRPr>
            </a:lvl4pPr>
            <a:lvl5pPr marL="2077133" indent="-230793">
              <a:defRPr sz="2400">
                <a:solidFill>
                  <a:schemeClr val="tx1"/>
                </a:solidFill>
                <a:latin typeface="Arial" pitchFamily="34" charset="0"/>
                <a:ea typeface="ＭＳ Ｐゴシック" pitchFamily="34" charset="-128"/>
              </a:defRPr>
            </a:lvl5pPr>
            <a:lvl6pPr marL="253871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00304" indent="-23079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6188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23473" indent="-23079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0E35FC2-D556-4EF5-B2B4-8FE6C71C4323}" type="slidenum">
              <a:rPr lang="en-US" altLang="en-US" sz="1200">
                <a:latin typeface="Times New Roman" pitchFamily="18" charset="0"/>
              </a:rPr>
              <a:pPr/>
              <a:t>1</a:t>
            </a:fld>
            <a:endParaRPr lang="en-US" altLang="en-US" sz="1200"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2</a:t>
            </a:fld>
            <a:endParaRPr lang="en-US" altLang="en-US" dirty="0"/>
          </a:p>
        </p:txBody>
      </p:sp>
    </p:spTree>
    <p:extLst>
      <p:ext uri="{BB962C8B-B14F-4D97-AF65-F5344CB8AC3E}">
        <p14:creationId xmlns:p14="http://schemas.microsoft.com/office/powerpoint/2010/main" val="340895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your knee of my Neck</a:t>
            </a:r>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3</a:t>
            </a:fld>
            <a:endParaRPr lang="en-US" altLang="en-US" dirty="0"/>
          </a:p>
        </p:txBody>
      </p:sp>
    </p:spTree>
    <p:extLst>
      <p:ext uri="{BB962C8B-B14F-4D97-AF65-F5344CB8AC3E}">
        <p14:creationId xmlns:p14="http://schemas.microsoft.com/office/powerpoint/2010/main" val="3564080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50075" indent="-288491">
              <a:defRPr sz="2400">
                <a:solidFill>
                  <a:schemeClr val="tx1"/>
                </a:solidFill>
                <a:latin typeface="Arial" pitchFamily="34" charset="0"/>
                <a:ea typeface="ＭＳ Ｐゴシック" pitchFamily="34" charset="-128"/>
              </a:defRPr>
            </a:lvl2pPr>
            <a:lvl3pPr marL="1153963" indent="-230793">
              <a:defRPr sz="2400">
                <a:solidFill>
                  <a:schemeClr val="tx1"/>
                </a:solidFill>
                <a:latin typeface="Arial" pitchFamily="34" charset="0"/>
                <a:ea typeface="ＭＳ Ｐゴシック" pitchFamily="34" charset="-128"/>
              </a:defRPr>
            </a:lvl3pPr>
            <a:lvl4pPr marL="1615548" indent="-230793">
              <a:defRPr sz="2400">
                <a:solidFill>
                  <a:schemeClr val="tx1"/>
                </a:solidFill>
                <a:latin typeface="Arial" pitchFamily="34" charset="0"/>
                <a:ea typeface="ＭＳ Ｐゴシック" pitchFamily="34" charset="-128"/>
              </a:defRPr>
            </a:lvl4pPr>
            <a:lvl5pPr marL="2077133" indent="-230793">
              <a:defRPr sz="2400">
                <a:solidFill>
                  <a:schemeClr val="tx1"/>
                </a:solidFill>
                <a:latin typeface="Arial" pitchFamily="34" charset="0"/>
                <a:ea typeface="ＭＳ Ｐゴシック" pitchFamily="34" charset="-128"/>
              </a:defRPr>
            </a:lvl5pPr>
            <a:lvl6pPr marL="253871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00304" indent="-23079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6188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23473" indent="-23079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B43CFCF1-A3C4-4F05-9C3E-CA6F14BA6AE2}" type="slidenum">
              <a:rPr lang="en-US" altLang="en-US" sz="1200">
                <a:latin typeface="Times New Roman" pitchFamily="18" charset="0"/>
              </a:rPr>
              <a:pPr/>
              <a:t>4</a:t>
            </a:fld>
            <a:endParaRPr lang="en-US" altLang="en-US" sz="1200" dirty="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5</a:t>
            </a:fld>
            <a:endParaRPr lang="en-US" altLang="en-US" dirty="0"/>
          </a:p>
        </p:txBody>
      </p:sp>
    </p:spTree>
    <p:extLst>
      <p:ext uri="{BB962C8B-B14F-4D97-AF65-F5344CB8AC3E}">
        <p14:creationId xmlns:p14="http://schemas.microsoft.com/office/powerpoint/2010/main" val="3838615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Ain’t you tired Ms. Tilly?</a:t>
            </a:r>
          </a:p>
          <a:p>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6</a:t>
            </a:fld>
            <a:endParaRPr lang="en-US" altLang="en-US" dirty="0"/>
          </a:p>
        </p:txBody>
      </p:sp>
    </p:spTree>
    <p:extLst>
      <p:ext uri="{BB962C8B-B14F-4D97-AF65-F5344CB8AC3E}">
        <p14:creationId xmlns:p14="http://schemas.microsoft.com/office/powerpoint/2010/main" val="131519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Wingdings" pitchFamily="2" charset="2"/>
              <a:buChar char="§"/>
            </a:pPr>
            <a:r>
              <a:rPr lang="en-US" b="1" dirty="0" smtClean="0"/>
              <a:t>Criminal Justice &amp; Safety</a:t>
            </a:r>
          </a:p>
          <a:p>
            <a:pPr marL="342900" indent="-342900">
              <a:buFont typeface="Wingdings" pitchFamily="2" charset="2"/>
              <a:buChar char="§"/>
            </a:pPr>
            <a:r>
              <a:rPr lang="en-US" b="1" dirty="0" smtClean="0"/>
              <a:t>Education &amp;Job Readiness </a:t>
            </a:r>
          </a:p>
          <a:p>
            <a:pPr marL="342900" indent="-342900">
              <a:buFont typeface="Wingdings" pitchFamily="2" charset="2"/>
              <a:buChar char="§"/>
            </a:pPr>
            <a:r>
              <a:rPr lang="en-US" b="1" dirty="0" smtClean="0"/>
              <a:t>Income &amp;Wealth</a:t>
            </a:r>
          </a:p>
          <a:p>
            <a:pPr marL="342900" indent="-342900">
              <a:buFont typeface="Wingdings" pitchFamily="2" charset="2"/>
              <a:buChar char="§"/>
            </a:pPr>
            <a:r>
              <a:rPr lang="en-US" b="1" dirty="0" smtClean="0"/>
              <a:t>Quality of Life &amp; Neighborhoods</a:t>
            </a:r>
          </a:p>
          <a:p>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7</a:t>
            </a:fld>
            <a:endParaRPr lang="en-US" altLang="en-US" dirty="0"/>
          </a:p>
        </p:txBody>
      </p:sp>
    </p:spTree>
    <p:extLst>
      <p:ext uri="{BB962C8B-B14F-4D97-AF65-F5344CB8AC3E}">
        <p14:creationId xmlns:p14="http://schemas.microsoft.com/office/powerpoint/2010/main" val="514579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Nuyorican say P’Alante &amp; P’Arriba</a:t>
            </a:r>
          </a:p>
          <a:p>
            <a:r>
              <a:rPr lang="en-US" dirty="0" smtClean="0"/>
              <a:t>Take your Seat at the Table</a:t>
            </a:r>
          </a:p>
          <a:p>
            <a:r>
              <a:rPr lang="en-US" dirty="0" smtClean="0"/>
              <a:t>Who is not Represented? Invite them to</a:t>
            </a:r>
            <a:r>
              <a:rPr lang="en-US" baseline="0" dirty="0" smtClean="0"/>
              <a:t> be part of the Solution</a:t>
            </a:r>
            <a:endParaRPr lang="en-US" dirty="0"/>
          </a:p>
        </p:txBody>
      </p:sp>
      <p:sp>
        <p:nvSpPr>
          <p:cNvPr id="4" name="Slide Number Placeholder 3"/>
          <p:cNvSpPr>
            <a:spLocks noGrp="1"/>
          </p:cNvSpPr>
          <p:nvPr>
            <p:ph type="sldNum" sz="quarter" idx="10"/>
          </p:nvPr>
        </p:nvSpPr>
        <p:spPr/>
        <p:txBody>
          <a:bodyPr/>
          <a:lstStyle/>
          <a:p>
            <a:pPr>
              <a:defRPr/>
            </a:pPr>
            <a:fld id="{A47FED94-F2C9-4FBA-B5BF-F88015334902}" type="slidenum">
              <a:rPr lang="en-US" altLang="en-US" smtClean="0"/>
              <a:pPr>
                <a:defRPr/>
              </a:pPr>
              <a:t>8</a:t>
            </a:fld>
            <a:endParaRPr lang="en-US" altLang="en-US" dirty="0"/>
          </a:p>
        </p:txBody>
      </p:sp>
    </p:spTree>
    <p:extLst>
      <p:ext uri="{BB962C8B-B14F-4D97-AF65-F5344CB8AC3E}">
        <p14:creationId xmlns:p14="http://schemas.microsoft.com/office/powerpoint/2010/main" val="1700429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50075" indent="-288491">
              <a:defRPr sz="2400">
                <a:solidFill>
                  <a:schemeClr val="tx1"/>
                </a:solidFill>
                <a:latin typeface="Arial" pitchFamily="34" charset="0"/>
                <a:ea typeface="ＭＳ Ｐゴシック" pitchFamily="34" charset="-128"/>
              </a:defRPr>
            </a:lvl2pPr>
            <a:lvl3pPr marL="1153963" indent="-230793">
              <a:defRPr sz="2400">
                <a:solidFill>
                  <a:schemeClr val="tx1"/>
                </a:solidFill>
                <a:latin typeface="Arial" pitchFamily="34" charset="0"/>
                <a:ea typeface="ＭＳ Ｐゴシック" pitchFamily="34" charset="-128"/>
              </a:defRPr>
            </a:lvl3pPr>
            <a:lvl4pPr marL="1615548" indent="-230793">
              <a:defRPr sz="2400">
                <a:solidFill>
                  <a:schemeClr val="tx1"/>
                </a:solidFill>
                <a:latin typeface="Arial" pitchFamily="34" charset="0"/>
                <a:ea typeface="ＭＳ Ｐゴシック" pitchFamily="34" charset="-128"/>
              </a:defRPr>
            </a:lvl4pPr>
            <a:lvl5pPr marL="2077133" indent="-230793">
              <a:defRPr sz="2400">
                <a:solidFill>
                  <a:schemeClr val="tx1"/>
                </a:solidFill>
                <a:latin typeface="Arial" pitchFamily="34" charset="0"/>
                <a:ea typeface="ＭＳ Ｐゴシック" pitchFamily="34" charset="-128"/>
              </a:defRPr>
            </a:lvl5pPr>
            <a:lvl6pPr marL="253871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00304" indent="-23079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61888" indent="-23079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23473" indent="-23079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23CB366-FFF4-4F55-8A91-7F7DF7E28861}" type="slidenum">
              <a:rPr lang="en-US" altLang="en-US" sz="1200">
                <a:latin typeface="Times New Roman" pitchFamily="18" charset="0"/>
              </a:rPr>
              <a:pPr/>
              <a:t>9</a:t>
            </a:fld>
            <a:endParaRPr lang="en-US" alt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1">
    <p:spTree>
      <p:nvGrpSpPr>
        <p:cNvPr id="1" name=""/>
        <p:cNvGrpSpPr/>
        <p:nvPr/>
      </p:nvGrpSpPr>
      <p:grpSpPr>
        <a:xfrm>
          <a:off x="0" y="0"/>
          <a:ext cx="0" cy="0"/>
          <a:chOff x="0" y="0"/>
          <a:chExt cx="0" cy="0"/>
        </a:xfrm>
      </p:grpSpPr>
      <p:sp>
        <p:nvSpPr>
          <p:cNvPr id="4" name="Rectangle 3"/>
          <p:cNvSpPr>
            <a:spLocks noChangeArrowheads="1"/>
          </p:cNvSpPr>
          <p:nvPr/>
        </p:nvSpPr>
        <p:spPr bwMode="auto">
          <a:xfrm>
            <a:off x="274638" y="271463"/>
            <a:ext cx="8594725" cy="4800600"/>
          </a:xfrm>
          <a:prstGeom prst="rect">
            <a:avLst/>
          </a:prstGeom>
          <a:solidFill>
            <a:schemeClr val="accent2"/>
          </a:solidFill>
          <a:ln>
            <a:noFill/>
          </a:ln>
          <a:extLst>
            <a:ext uri="{91240B29-F687-4F45-9708-019B960494DF}">
              <a14:hiddenLine xmlns:a14="http://schemas.microsoft.com/office/drawing/2010/main" w="19050" algn="ctr">
                <a:solidFill>
                  <a:srgbClr val="000000"/>
                </a:solidFill>
                <a:round/>
                <a:headEnd/>
                <a:tailEnd/>
              </a14:hiddenLine>
            </a:ext>
          </a:extLst>
        </p:spPr>
        <p:txBody>
          <a:bodyPr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dirty="0" smtClean="0">
              <a:cs typeface="Arial" pitchFamily="34" charset="0"/>
            </a:endParaRPr>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78638" y="5248275"/>
            <a:ext cx="20685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314177489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98620" y="1600200"/>
            <a:ext cx="8546760" cy="4384676"/>
          </a:xfrm>
        </p:spPr>
        <p:txBody>
          <a:bodyPr lIns="0" rIns="0" anchor="ctr"/>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68B2964D-5063-42EA-ABBD-D9C094FDFCC8}" type="slidenum">
              <a:rPr lang="en-US" altLang="en-US"/>
              <a:pPr>
                <a:defRPr/>
              </a:pPr>
              <a:t>‹#›</a:t>
            </a:fld>
            <a:endParaRPr lang="en-US" altLang="en-US" dirty="0"/>
          </a:p>
        </p:txBody>
      </p:sp>
    </p:spTree>
    <p:extLst>
      <p:ext uri="{BB962C8B-B14F-4D97-AF65-F5344CB8AC3E}">
        <p14:creationId xmlns:p14="http://schemas.microsoft.com/office/powerpoint/2010/main" val="398475962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h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320" y="1595930"/>
            <a:ext cx="8595360" cy="4388945"/>
          </a:xfrm>
        </p:spPr>
        <p:txBody>
          <a:bodyPr lIns="0" rIns="0"/>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1AA405B0-68BD-4A8D-A90A-B830662CCE2D}" type="slidenum">
              <a:rPr lang="en-US" altLang="en-US"/>
              <a:pPr>
                <a:defRPr/>
              </a:pPr>
              <a:t>‹#›</a:t>
            </a:fld>
            <a:endParaRPr lang="en-US" altLang="en-US" dirty="0"/>
          </a:p>
        </p:txBody>
      </p:sp>
    </p:spTree>
    <p:extLst>
      <p:ext uri="{BB962C8B-B14F-4D97-AF65-F5344CB8AC3E}">
        <p14:creationId xmlns:p14="http://schemas.microsoft.com/office/powerpoint/2010/main" val="239023480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2">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3"/>
          </a:solidFill>
          <a:ln w="19050" cap="flat" cmpd="sng" algn="ctr">
            <a:noFill/>
            <a:prstDash val="solid"/>
            <a:round/>
            <a:headEnd type="none" w="med" len="med"/>
            <a:tailEnd type="none" w="med" len="med"/>
          </a:ln>
          <a:effectLst/>
          <a:extLst/>
        </p:spPr>
        <p:txBody>
          <a:bodyPr anchor="ctr">
            <a:spAutoFit/>
          </a:bodyPr>
          <a:lstStyle/>
          <a:p>
            <a:pPr eaLnBrk="1" hangingPunct="1">
              <a:defRPr/>
            </a:pPr>
            <a:endParaRPr lang="en-US" dirty="0">
              <a:latin typeface="Arial" pitchFamily="-84" charset="0"/>
              <a:ea typeface="ＭＳ Ｐゴシック" pitchFamily="-106" charset="-128"/>
              <a:cs typeface="ＭＳ Ｐゴシック" pitchFamily="-106" charset="-128"/>
            </a:endParaRPr>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8638" y="5248275"/>
            <a:ext cx="20685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36299667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3">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eaLnBrk="1" hangingPunct="1">
              <a:defRPr/>
            </a:pPr>
            <a:endParaRPr lang="en-US" dirty="0">
              <a:latin typeface="Arial" pitchFamily="-84" charset="0"/>
              <a:ea typeface="ＭＳ Ｐゴシック" pitchFamily="-106" charset="-128"/>
              <a:cs typeface="ＭＳ Ｐゴシック" pitchFamily="-106" charset="-128"/>
            </a:endParaRPr>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8638" y="5248275"/>
            <a:ext cx="20685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bg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334994354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4">
    <p:spTree>
      <p:nvGrpSpPr>
        <p:cNvPr id="1" name=""/>
        <p:cNvGrpSpPr/>
        <p:nvPr/>
      </p:nvGrpSpPr>
      <p:grpSpPr>
        <a:xfrm>
          <a:off x="0" y="0"/>
          <a:ext cx="0" cy="0"/>
          <a:chOff x="0" y="0"/>
          <a:chExt cx="0" cy="0"/>
        </a:xfrm>
      </p:grpSpPr>
      <p:sp>
        <p:nvSpPr>
          <p:cNvPr id="8" name="Rectangle 7"/>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eaLnBrk="1" hangingPunct="1">
              <a:defRPr/>
            </a:pPr>
            <a:endParaRPr lang="en-US" dirty="0">
              <a:latin typeface="Arial" pitchFamily="-84" charset="0"/>
              <a:ea typeface="ＭＳ Ｐゴシック" pitchFamily="-106" charset="-128"/>
              <a:cs typeface="ＭＳ Ｐゴシック" pitchFamily="-106" charset="-128"/>
            </a:endParaRPr>
          </a:p>
        </p:txBody>
      </p:sp>
      <p:pic>
        <p:nvPicPr>
          <p:cNvPr id="10"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8638" y="5248275"/>
            <a:ext cx="20685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1" name="Rectangle 7"/>
          <p:cNvSpPr>
            <a:spLocks noGrp="1" noChangeArrowheads="1"/>
          </p:cNvSpPr>
          <p:nvPr>
            <p:ph type="subTitle" idx="1"/>
          </p:nvPr>
        </p:nvSpPr>
        <p:spPr bwMode="white">
          <a:xfrm>
            <a:off x="270929" y="6080760"/>
            <a:ext cx="6400800" cy="457200"/>
          </a:xfrm>
        </p:spPr>
        <p:txBody>
          <a:bodyPr lIns="0" anchor="b"/>
          <a:lstStyle>
            <a:lvl1pPr>
              <a:spcBef>
                <a:spcPts val="0"/>
              </a:spcBef>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548640" y="270933"/>
            <a:ext cx="7589520" cy="2446869"/>
          </a:xfrm>
        </p:spPr>
        <p:txBody>
          <a:bodyPr lIns="0" tIns="45720" anchor="b"/>
          <a:lstStyle>
            <a:lvl1pPr>
              <a:defRPr sz="3200">
                <a:solidFill>
                  <a:schemeClr val="accent3"/>
                </a:solidFill>
              </a:defRPr>
            </a:lvl1pPr>
          </a:lstStyle>
          <a:p>
            <a:pPr lvl="0"/>
            <a:r>
              <a:rPr lang="en-US" noProof="0" smtClean="0"/>
              <a:t>Click to edit Master title style</a:t>
            </a:r>
            <a:endParaRPr lang="en-US" noProof="0" dirty="0" smtClean="0"/>
          </a:p>
        </p:txBody>
      </p:sp>
      <p:sp>
        <p:nvSpPr>
          <p:cNvPr id="6" name="Content Placeholder 2"/>
          <p:cNvSpPr>
            <a:spLocks noGrp="1"/>
          </p:cNvSpPr>
          <p:nvPr>
            <p:ph idx="10"/>
          </p:nvPr>
        </p:nvSpPr>
        <p:spPr>
          <a:xfrm>
            <a:off x="548640" y="2700863"/>
            <a:ext cx="7589520" cy="2362204"/>
          </a:xfrm>
        </p:spPr>
        <p:txBody>
          <a:bodyPr lIns="0" rIns="0"/>
          <a:lstStyle>
            <a:lvl1pPr marL="0" indent="0">
              <a:spcBef>
                <a:spcPts val="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Content Placeholder 2"/>
          <p:cNvSpPr>
            <a:spLocks noGrp="1"/>
          </p:cNvSpPr>
          <p:nvPr>
            <p:ph idx="11"/>
          </p:nvPr>
        </p:nvSpPr>
        <p:spPr>
          <a:xfrm>
            <a:off x="274320" y="5257800"/>
            <a:ext cx="6400800" cy="777240"/>
          </a:xfrm>
        </p:spPr>
        <p:txBody>
          <a:bodyPr lIns="0" tIns="45720" rIns="0"/>
          <a:lstStyle>
            <a:lvl1pPr>
              <a:buFontTx/>
              <a:buNone/>
              <a:defRPr sz="2800" b="1"/>
            </a:lvl1pPr>
          </a:lstStyle>
          <a:p>
            <a:pPr lvl="0"/>
            <a:r>
              <a:rPr lang="en-US" smtClean="0"/>
              <a:t>Click to edit Master text styles</a:t>
            </a:r>
          </a:p>
        </p:txBody>
      </p:sp>
    </p:spTree>
    <p:extLst>
      <p:ext uri="{BB962C8B-B14F-4D97-AF65-F5344CB8AC3E}">
        <p14:creationId xmlns:p14="http://schemas.microsoft.com/office/powerpoint/2010/main" val="11962502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5">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8638" y="5248275"/>
            <a:ext cx="20685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270929" y="5257800"/>
            <a:ext cx="6400800" cy="777240"/>
          </a:xfrm>
        </p:spPr>
        <p:txBody>
          <a:bodyPr lIns="0" tIns="45720"/>
          <a:lstStyle>
            <a:lvl1pPr>
              <a:defRPr sz="2400">
                <a:solidFill>
                  <a:schemeClr val="tx1"/>
                </a:solidFill>
              </a:defRPr>
            </a:lvl1pPr>
          </a:lstStyle>
          <a:p>
            <a:pPr lvl="0"/>
            <a:r>
              <a:rPr lang="en-US" noProof="0" smtClean="0"/>
              <a:t>Click to edit Master title style</a:t>
            </a:r>
            <a:endParaRPr lang="en-US" noProof="0" dirty="0" smtClean="0"/>
          </a:p>
        </p:txBody>
      </p:sp>
      <p:sp>
        <p:nvSpPr>
          <p:cNvPr id="8" name="Picture Placeholder 2"/>
          <p:cNvSpPr>
            <a:spLocks noGrp="1"/>
          </p:cNvSpPr>
          <p:nvPr>
            <p:ph type="pic" idx="11"/>
          </p:nvPr>
        </p:nvSpPr>
        <p:spPr>
          <a:xfrm>
            <a:off x="274320" y="274320"/>
            <a:ext cx="8595360" cy="480060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41687238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D9D7222A-774E-4EBE-891D-996AC16BC3C4}" type="slidenum">
              <a:rPr lang="en-US" altLang="en-US"/>
              <a:pPr>
                <a:defRPr/>
              </a:pPr>
              <a:t>‹#›</a:t>
            </a:fld>
            <a:endParaRPr lang="en-US" altLang="en-US" dirty="0"/>
          </a:p>
        </p:txBody>
      </p:sp>
    </p:spTree>
    <p:extLst>
      <p:ext uri="{BB962C8B-B14F-4D97-AF65-F5344CB8AC3E}">
        <p14:creationId xmlns:p14="http://schemas.microsoft.com/office/powerpoint/2010/main" val="104258303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ingle statement,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638" y="1598237"/>
            <a:ext cx="8594725" cy="4396130"/>
          </a:xfrm>
        </p:spPr>
        <p:txBody>
          <a:bodyPr anchor="ctr"/>
          <a:lstStyle>
            <a:lvl1pPr marL="0" indent="0">
              <a:buFontTx/>
              <a:buNone/>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182EFD2C-343D-4DC8-A04A-04080248123A}" type="slidenum">
              <a:rPr lang="en-US" altLang="en-US"/>
              <a:pPr>
                <a:defRPr/>
              </a:pPr>
              <a:t>‹#›</a:t>
            </a:fld>
            <a:endParaRPr lang="en-US" altLang="en-US" dirty="0"/>
          </a:p>
        </p:txBody>
      </p:sp>
    </p:spTree>
    <p:extLst>
      <p:ext uri="{BB962C8B-B14F-4D97-AF65-F5344CB8AC3E}">
        <p14:creationId xmlns:p14="http://schemas.microsoft.com/office/powerpoint/2010/main" val="317187709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1604963"/>
            <a:ext cx="4297680" cy="4379913"/>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6"/>
          </p:nvPr>
        </p:nvSpPr>
        <p:spPr>
          <a:xfrm>
            <a:off x="4572000" y="1604964"/>
            <a:ext cx="4297680" cy="4379912"/>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ftr" sz="quarter" idx="17"/>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6" name="Rectangle 9"/>
          <p:cNvSpPr>
            <a:spLocks noGrp="1" noChangeArrowheads="1"/>
          </p:cNvSpPr>
          <p:nvPr>
            <p:ph type="sldNum" sz="quarter" idx="18"/>
          </p:nvPr>
        </p:nvSpPr>
        <p:spPr>
          <a:ln/>
        </p:spPr>
        <p:txBody>
          <a:bodyPr/>
          <a:lstStyle>
            <a:lvl1pPr>
              <a:defRPr/>
            </a:lvl1pPr>
          </a:lstStyle>
          <a:p>
            <a:pPr>
              <a:defRPr/>
            </a:pPr>
            <a:fld id="{9BFEC88B-C954-413E-8B13-1FBEED98BBF7}" type="slidenum">
              <a:rPr lang="en-US" altLang="en-US"/>
              <a:pPr>
                <a:defRPr/>
              </a:pPr>
              <a:t>‹#›</a:t>
            </a:fld>
            <a:endParaRPr lang="en-US" altLang="en-US" dirty="0"/>
          </a:p>
        </p:txBody>
      </p:sp>
    </p:spTree>
    <p:extLst>
      <p:ext uri="{BB962C8B-B14F-4D97-AF65-F5344CB8AC3E}">
        <p14:creationId xmlns:p14="http://schemas.microsoft.com/office/powerpoint/2010/main" val="357040004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with heading">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2514600"/>
            <a:ext cx="4297680" cy="3470276"/>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27432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11" name="Content Placeholder 2"/>
          <p:cNvSpPr>
            <a:spLocks noGrp="1"/>
          </p:cNvSpPr>
          <p:nvPr>
            <p:ph idx="16"/>
          </p:nvPr>
        </p:nvSpPr>
        <p:spPr>
          <a:xfrm>
            <a:off x="4572000" y="2514600"/>
            <a:ext cx="4297680" cy="3470275"/>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7"/>
          </p:nvPr>
        </p:nvSpPr>
        <p:spPr>
          <a:xfrm>
            <a:off x="457200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9" name="Rectangle 8"/>
          <p:cNvSpPr>
            <a:spLocks noGrp="1" noChangeArrowheads="1"/>
          </p:cNvSpPr>
          <p:nvPr>
            <p:ph type="ftr" sz="quarter" idx="18"/>
          </p:nvPr>
        </p:nvSpPr>
        <p:spPr>
          <a:ln/>
        </p:spPr>
        <p:txBody>
          <a:bodyPr/>
          <a:lstStyle>
            <a:lvl1pPr>
              <a:defRPr/>
            </a:lvl1pPr>
          </a:lstStyle>
          <a:p>
            <a:pPr>
              <a:defRPr/>
            </a:pPr>
            <a:fld id="{2A7DA33C-7952-41FD-BE20-050733A75A2D}" type="datetime4">
              <a:rPr lang="en-US"/>
              <a:pPr>
                <a:defRPr/>
              </a:pPr>
              <a:t>September 9, 2020</a:t>
            </a:fld>
            <a:endParaRPr lang="en-US" dirty="0"/>
          </a:p>
        </p:txBody>
      </p:sp>
      <p:sp>
        <p:nvSpPr>
          <p:cNvPr id="13" name="Rectangle 9"/>
          <p:cNvSpPr>
            <a:spLocks noGrp="1" noChangeArrowheads="1"/>
          </p:cNvSpPr>
          <p:nvPr>
            <p:ph type="sldNum" sz="quarter" idx="19"/>
          </p:nvPr>
        </p:nvSpPr>
        <p:spPr>
          <a:ln/>
        </p:spPr>
        <p:txBody>
          <a:bodyPr/>
          <a:lstStyle>
            <a:lvl1pPr>
              <a:defRPr/>
            </a:lvl1pPr>
          </a:lstStyle>
          <a:p>
            <a:pPr>
              <a:defRPr/>
            </a:pPr>
            <a:fld id="{ABBA51A5-B07A-4FDB-B3FD-51210C188525}" type="slidenum">
              <a:rPr lang="en-US" altLang="en-US"/>
              <a:pPr>
                <a:defRPr/>
              </a:pPr>
              <a:t>‹#›</a:t>
            </a:fld>
            <a:endParaRPr lang="en-US" altLang="en-US" dirty="0"/>
          </a:p>
        </p:txBody>
      </p:sp>
    </p:spTree>
    <p:extLst>
      <p:ext uri="{BB962C8B-B14F-4D97-AF65-F5344CB8AC3E}">
        <p14:creationId xmlns:p14="http://schemas.microsoft.com/office/powerpoint/2010/main" val="200506343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p:nvSpPr>
        <p:spPr bwMode="auto">
          <a:xfrm>
            <a:off x="274638" y="271463"/>
            <a:ext cx="8594725" cy="5741987"/>
          </a:xfrm>
          <a:prstGeom prst="rect">
            <a:avLst/>
          </a:prstGeom>
          <a:solidFill>
            <a:srgbClr val="E6D7AA"/>
          </a:solidFill>
          <a:ln>
            <a:noFill/>
          </a:ln>
          <a:extLst>
            <a:ext uri="{91240B29-F687-4F45-9708-019B960494DF}">
              <a14:hiddenLine xmlns:a14="http://schemas.microsoft.com/office/drawing/2010/main" w="19050" algn="ctr">
                <a:solidFill>
                  <a:srgbClr val="000000"/>
                </a:solidFill>
                <a:round/>
                <a:headEnd/>
                <a:tailEnd/>
              </a14:hiddenLine>
            </a:ext>
          </a:extLst>
        </p:spPr>
        <p:txBody>
          <a:bodyPr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dirty="0" smtClean="0">
              <a:cs typeface="Arial" pitchFamily="34" charset="0"/>
            </a:endParaRPr>
          </a:p>
        </p:txBody>
      </p:sp>
      <p:sp>
        <p:nvSpPr>
          <p:cNvPr id="1027" name="Rectangle 6"/>
          <p:cNvSpPr>
            <a:spLocks noGrp="1" noChangeArrowheads="1"/>
          </p:cNvSpPr>
          <p:nvPr>
            <p:ph type="title"/>
          </p:nvPr>
        </p:nvSpPr>
        <p:spPr bwMode="auto">
          <a:xfrm>
            <a:off x="274638" y="274638"/>
            <a:ext cx="8594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182880" rIns="457200" bIns="0" numCol="1" anchor="t" anchorCtr="0" compatLnSpc="1">
            <a:prstTxWarp prst="textNoShape">
              <a:avLst/>
            </a:prstTxWarp>
          </a:bodyPr>
          <a:lstStyle/>
          <a:p>
            <a:pPr lvl="0"/>
            <a:r>
              <a:rPr lang="en-US" altLang="en-US" smtClean="0"/>
              <a:t>Click to edit Master title style</a:t>
            </a:r>
          </a:p>
        </p:txBody>
      </p:sp>
      <p:sp>
        <p:nvSpPr>
          <p:cNvPr id="1028" name="Rectangle 7"/>
          <p:cNvSpPr>
            <a:spLocks noGrp="1" noChangeArrowheads="1"/>
          </p:cNvSpPr>
          <p:nvPr>
            <p:ph type="body" idx="1"/>
          </p:nvPr>
        </p:nvSpPr>
        <p:spPr bwMode="auto">
          <a:xfrm>
            <a:off x="274638" y="1600200"/>
            <a:ext cx="8594725"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45720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48" name="Rectangle 8"/>
          <p:cNvSpPr>
            <a:spLocks noGrp="1" noChangeArrowheads="1"/>
          </p:cNvSpPr>
          <p:nvPr>
            <p:ph type="ftr" sz="quarter" idx="3"/>
          </p:nvPr>
        </p:nvSpPr>
        <p:spPr bwMode="white">
          <a:xfrm>
            <a:off x="731838" y="6264275"/>
            <a:ext cx="6400800" cy="457200"/>
          </a:xfrm>
          <a:prstGeom prst="rect">
            <a:avLst/>
          </a:prstGeom>
          <a:noFill/>
          <a:ln>
            <a:noFill/>
          </a:ln>
          <a:effectLst/>
          <a:extLst>
            <a:ext uri="{FAA26D3D-D897-4be2-8F04-BA451C77F1D7}"/>
          </a:extLst>
        </p:spPr>
        <p:txBody>
          <a:bodyPr vert="horz" wrap="square" lIns="0" tIns="0" rIns="0" bIns="73152" numCol="1" anchor="b" anchorCtr="0" compatLnSpc="1">
            <a:prstTxWarp prst="textNoShape">
              <a:avLst/>
            </a:prstTxWarp>
          </a:bodyPr>
          <a:lstStyle>
            <a:lvl1pPr eaLnBrk="1" hangingPunct="1">
              <a:defRPr sz="1000">
                <a:latin typeface="Arial" charset="0"/>
                <a:ea typeface="ＭＳ Ｐゴシック" pitchFamily="-106" charset="-128"/>
                <a:cs typeface="+mn-cs"/>
              </a:defRPr>
            </a:lvl1pPr>
          </a:lstStyle>
          <a:p>
            <a:pPr>
              <a:defRPr/>
            </a:pPr>
            <a:fld id="{2A7DA33C-7952-41FD-BE20-050733A75A2D}" type="datetime4">
              <a:rPr lang="en-US"/>
              <a:pPr>
                <a:defRPr/>
              </a:pPr>
              <a:t>September 9, 2020</a:t>
            </a:fld>
            <a:endParaRPr lang="en-US" dirty="0"/>
          </a:p>
        </p:txBody>
      </p:sp>
      <p:sp>
        <p:nvSpPr>
          <p:cNvPr id="61449" name="Rectangle 9"/>
          <p:cNvSpPr>
            <a:spLocks noGrp="1" noChangeArrowheads="1"/>
          </p:cNvSpPr>
          <p:nvPr>
            <p:ph type="sldNum" sz="quarter" idx="4"/>
          </p:nvPr>
        </p:nvSpPr>
        <p:spPr bwMode="white">
          <a:xfrm>
            <a:off x="274638" y="6264275"/>
            <a:ext cx="457200" cy="457200"/>
          </a:xfrm>
          <a:prstGeom prst="rect">
            <a:avLst/>
          </a:prstGeom>
          <a:noFill/>
          <a:ln>
            <a:noFill/>
          </a:ln>
          <a:effectLst/>
          <a:extLst>
            <a:ext uri="{FAA26D3D-D897-4be2-8F04-BA451C77F1D7}"/>
          </a:extLst>
        </p:spPr>
        <p:txBody>
          <a:bodyPr vert="horz" wrap="square" lIns="0" tIns="0" rIns="0" bIns="73152" numCol="1" anchor="b" anchorCtr="0" compatLnSpc="1">
            <a:prstTxWarp prst="textNoShape">
              <a:avLst/>
            </a:prstTxWarp>
          </a:bodyPr>
          <a:lstStyle>
            <a:lvl1pPr eaLnBrk="1" hangingPunct="1">
              <a:defRPr sz="1200" b="1"/>
            </a:lvl1pPr>
          </a:lstStyle>
          <a:p>
            <a:pPr>
              <a:defRPr/>
            </a:pPr>
            <a:fld id="{09540CB5-CDB3-4C05-B460-EA52C8A38ACE}" type="slidenum">
              <a:rPr lang="en-US" altLang="en-US"/>
              <a:pPr>
                <a:defRPr/>
              </a:pPr>
              <a:t>‹#›</a:t>
            </a:fld>
            <a:endParaRPr lang="en-US" altLang="en-US" dirty="0"/>
          </a:p>
        </p:txBody>
      </p:sp>
      <p:pic>
        <p:nvPicPr>
          <p:cNvPr id="1031" name="Picture 16" descr="uw_rgb_ful_hi"/>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54963" y="6235700"/>
            <a:ext cx="94297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10" r:id="rId6"/>
    <p:sldLayoutId id="2147484311" r:id="rId7"/>
    <p:sldLayoutId id="2147484312" r:id="rId8"/>
    <p:sldLayoutId id="2147484313" r:id="rId9"/>
    <p:sldLayoutId id="2147484314" r:id="rId10"/>
    <p:sldLayoutId id="2147484315" r:id="rId11"/>
  </p:sldLayoutIdLst>
  <p:transition>
    <p:wipe dir="r"/>
  </p:transition>
  <p:hf hdr="0" dt="0"/>
  <p:txStyles>
    <p:titleStyle>
      <a:lvl1pPr algn="l" rtl="0" eaLnBrk="0" fontAlgn="base" hangingPunct="0">
        <a:spcBef>
          <a:spcPct val="0"/>
        </a:spcBef>
        <a:spcAft>
          <a:spcPct val="0"/>
        </a:spcAft>
        <a:defRPr sz="2400" b="1">
          <a:solidFill>
            <a:schemeClr val="tx1"/>
          </a:solidFill>
          <a:latin typeface="+mj-lt"/>
          <a:ea typeface="+mj-ea"/>
          <a:cs typeface="ＭＳ Ｐゴシック" pitchFamily="-106" charset="-128"/>
        </a:defRPr>
      </a:lvl1pPr>
      <a:lvl2pPr algn="l" rtl="0" eaLnBrk="0" fontAlgn="base" hangingPunct="0">
        <a:spcBef>
          <a:spcPct val="0"/>
        </a:spcBef>
        <a:spcAft>
          <a:spcPct val="0"/>
        </a:spcAft>
        <a:defRPr sz="2400" b="1">
          <a:solidFill>
            <a:schemeClr val="tx1"/>
          </a:solidFill>
          <a:latin typeface="Arial" charset="0"/>
          <a:ea typeface="ＭＳ Ｐゴシック" charset="0"/>
          <a:cs typeface="ＭＳ Ｐゴシック" pitchFamily="-106" charset="-128"/>
        </a:defRPr>
      </a:lvl2pPr>
      <a:lvl3pPr algn="l" rtl="0" eaLnBrk="0" fontAlgn="base" hangingPunct="0">
        <a:spcBef>
          <a:spcPct val="0"/>
        </a:spcBef>
        <a:spcAft>
          <a:spcPct val="0"/>
        </a:spcAft>
        <a:defRPr sz="2400" b="1">
          <a:solidFill>
            <a:schemeClr val="tx1"/>
          </a:solidFill>
          <a:latin typeface="Arial" charset="0"/>
          <a:ea typeface="ＭＳ Ｐゴシック" charset="0"/>
          <a:cs typeface="ＭＳ Ｐゴシック" pitchFamily="-106" charset="-128"/>
        </a:defRPr>
      </a:lvl3pPr>
      <a:lvl4pPr algn="l" rtl="0" eaLnBrk="0" fontAlgn="base" hangingPunct="0">
        <a:spcBef>
          <a:spcPct val="0"/>
        </a:spcBef>
        <a:spcAft>
          <a:spcPct val="0"/>
        </a:spcAft>
        <a:defRPr sz="2400" b="1">
          <a:solidFill>
            <a:schemeClr val="tx1"/>
          </a:solidFill>
          <a:latin typeface="Arial" charset="0"/>
          <a:ea typeface="ＭＳ Ｐゴシック" charset="0"/>
          <a:cs typeface="ＭＳ Ｐゴシック" pitchFamily="-106" charset="-128"/>
        </a:defRPr>
      </a:lvl4pPr>
      <a:lvl5pPr algn="l" rtl="0" eaLnBrk="0" fontAlgn="base" hangingPunct="0">
        <a:spcBef>
          <a:spcPct val="0"/>
        </a:spcBef>
        <a:spcAft>
          <a:spcPct val="0"/>
        </a:spcAft>
        <a:defRPr sz="2400" b="1">
          <a:solidFill>
            <a:schemeClr val="tx1"/>
          </a:solidFill>
          <a:latin typeface="Arial" charset="0"/>
          <a:ea typeface="ＭＳ Ｐゴシック" charset="0"/>
          <a:cs typeface="ＭＳ Ｐゴシック" pitchFamily="-106" charset="-128"/>
        </a:defRPr>
      </a:lvl5pPr>
      <a:lvl6pPr marL="457200" algn="l" rtl="0" eaLnBrk="1" fontAlgn="base" hangingPunct="1">
        <a:spcBef>
          <a:spcPct val="0"/>
        </a:spcBef>
        <a:spcAft>
          <a:spcPct val="0"/>
        </a:spcAft>
        <a:defRPr sz="2800">
          <a:solidFill>
            <a:schemeClr val="accent1"/>
          </a:solidFill>
          <a:latin typeface="Arial" charset="0"/>
          <a:ea typeface="ＭＳ Ｐゴシック" charset="0"/>
        </a:defRPr>
      </a:lvl6pPr>
      <a:lvl7pPr marL="914400" algn="l" rtl="0" eaLnBrk="1" fontAlgn="base" hangingPunct="1">
        <a:spcBef>
          <a:spcPct val="0"/>
        </a:spcBef>
        <a:spcAft>
          <a:spcPct val="0"/>
        </a:spcAft>
        <a:defRPr sz="2800">
          <a:solidFill>
            <a:schemeClr val="accent1"/>
          </a:solidFill>
          <a:latin typeface="Arial" charset="0"/>
          <a:ea typeface="ＭＳ Ｐゴシック" charset="0"/>
        </a:defRPr>
      </a:lvl7pPr>
      <a:lvl8pPr marL="1371600" algn="l" rtl="0" eaLnBrk="1" fontAlgn="base" hangingPunct="1">
        <a:spcBef>
          <a:spcPct val="0"/>
        </a:spcBef>
        <a:spcAft>
          <a:spcPct val="0"/>
        </a:spcAft>
        <a:defRPr sz="2800">
          <a:solidFill>
            <a:schemeClr val="accent1"/>
          </a:solidFill>
          <a:latin typeface="Arial" charset="0"/>
          <a:ea typeface="ＭＳ Ｐゴシック" charset="0"/>
        </a:defRPr>
      </a:lvl8pPr>
      <a:lvl9pPr marL="1828800" algn="l" rtl="0" eaLnBrk="1" fontAlgn="base" hangingPunct="1">
        <a:spcBef>
          <a:spcPct val="0"/>
        </a:spcBef>
        <a:spcAft>
          <a:spcPct val="0"/>
        </a:spcAft>
        <a:defRPr sz="2800">
          <a:solidFill>
            <a:schemeClr val="accent1"/>
          </a:solidFill>
          <a:latin typeface="Arial" charset="0"/>
          <a:ea typeface="ＭＳ Ｐゴシック" charset="0"/>
        </a:defRPr>
      </a:lvl9pPr>
    </p:titleStyle>
    <p:bodyStyle>
      <a:lvl1pPr marL="342900" indent="-342900" algn="l" rtl="0" eaLnBrk="0" fontAlgn="base" hangingPunct="0">
        <a:spcBef>
          <a:spcPts val="1000"/>
        </a:spcBef>
        <a:spcAft>
          <a:spcPct val="0"/>
        </a:spcAft>
        <a:defRPr sz="2000">
          <a:solidFill>
            <a:schemeClr val="tx1"/>
          </a:solidFill>
          <a:latin typeface="+mn-lt"/>
          <a:ea typeface="+mn-ea"/>
          <a:cs typeface="ＭＳ Ｐゴシック" pitchFamily="-106" charset="-128"/>
        </a:defRPr>
      </a:lvl1pPr>
      <a:lvl2pPr marL="287338" indent="-287338" algn="l" rtl="0" eaLnBrk="0" fontAlgn="base" hangingPunct="0">
        <a:spcBef>
          <a:spcPts val="1000"/>
        </a:spcBef>
        <a:spcAft>
          <a:spcPct val="0"/>
        </a:spcAft>
        <a:buClr>
          <a:schemeClr val="accent1"/>
        </a:buClr>
        <a:buChar char="•"/>
        <a:defRPr sz="2000">
          <a:solidFill>
            <a:schemeClr val="tx1"/>
          </a:solidFill>
          <a:latin typeface="+mn-lt"/>
          <a:ea typeface="+mn-ea"/>
        </a:defRPr>
      </a:lvl2pPr>
      <a:lvl3pPr marL="576263" indent="-288925" algn="l" rtl="0" eaLnBrk="0" fontAlgn="base" hangingPunct="0">
        <a:spcBef>
          <a:spcPts val="1000"/>
        </a:spcBef>
        <a:spcAft>
          <a:spcPct val="0"/>
        </a:spcAft>
        <a:buClr>
          <a:schemeClr val="accent1"/>
        </a:buClr>
        <a:buFont typeface="Arial" pitchFamily="34" charset="0"/>
        <a:buChar char="•"/>
        <a:defRPr sz="2000">
          <a:solidFill>
            <a:schemeClr val="tx1"/>
          </a:solidFill>
          <a:latin typeface="+mn-lt"/>
          <a:ea typeface="ヒラギノ角ゴ Pro W3" pitchFamily="-84" charset="-128"/>
          <a:cs typeface="ヒラギノ角ゴ Pro W3"/>
        </a:defRPr>
      </a:lvl3pPr>
      <a:lvl4pPr marL="914400" indent="-338138" algn="l" rtl="0" eaLnBrk="0" fontAlgn="base" hangingPunct="0">
        <a:spcBef>
          <a:spcPts val="1000"/>
        </a:spcBef>
        <a:spcAft>
          <a:spcPct val="0"/>
        </a:spcAft>
        <a:buClr>
          <a:schemeClr val="accent1"/>
        </a:buClr>
        <a:buChar char="–"/>
        <a:defRPr sz="2000">
          <a:solidFill>
            <a:schemeClr val="tx1"/>
          </a:solidFill>
          <a:latin typeface="+mn-lt"/>
          <a:ea typeface="ヒラギノ角ゴ Pro W3" pitchFamily="-84" charset="-128"/>
          <a:cs typeface="ヒラギノ角ゴ Pro W3"/>
        </a:defRPr>
      </a:lvl4pPr>
      <a:lvl5pPr marL="1201738" indent="-287338" algn="l" rtl="0" eaLnBrk="0" fontAlgn="base" hangingPunct="0">
        <a:spcBef>
          <a:spcPts val="1000"/>
        </a:spcBef>
        <a:spcAft>
          <a:spcPct val="0"/>
        </a:spcAft>
        <a:buClr>
          <a:schemeClr val="accent1"/>
        </a:buClr>
        <a:buChar char="–"/>
        <a:defRPr sz="2000">
          <a:solidFill>
            <a:schemeClr val="tx1"/>
          </a:solidFill>
          <a:latin typeface="+mn-lt"/>
          <a:ea typeface="ヒラギノ角ゴ Pro W3" pitchFamily="-84" charset="-128"/>
          <a:cs typeface="ヒラギノ角ゴ Pro W3"/>
        </a:defRPr>
      </a:lvl5pPr>
      <a:lvl6pPr marL="17684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6pPr>
      <a:lvl7pPr marL="22256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7pPr>
      <a:lvl8pPr marL="26828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8pPr>
      <a:lvl9pPr marL="31400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apple.news/ADHsEFKRXQtmpKl42AQbDOA"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5"/>
          <p:cNvSpPr>
            <a:spLocks noGrp="1"/>
          </p:cNvSpPr>
          <p:nvPr>
            <p:ph type="ctrTitle"/>
          </p:nvPr>
        </p:nvSpPr>
        <p:spPr>
          <a:xfrm>
            <a:off x="798512" y="354013"/>
            <a:ext cx="7608887" cy="2446337"/>
          </a:xfrm>
        </p:spPr>
        <p:txBody>
          <a:bodyPr/>
          <a:lstStyle/>
          <a:p>
            <a:pPr algn="ctr" eaLnBrk="1" hangingPunct="1">
              <a:defRPr/>
            </a:pPr>
            <a:r>
              <a:rPr lang="en-US" dirty="0" smtClean="0"/>
              <a:t>Racial Equity &amp; Poverty in the Pandemic: A Call to Action </a:t>
            </a:r>
          </a:p>
        </p:txBody>
      </p:sp>
      <p:sp>
        <p:nvSpPr>
          <p:cNvPr id="8196" name="Content Placeholder 8"/>
          <p:cNvSpPr>
            <a:spLocks noGrp="1"/>
          </p:cNvSpPr>
          <p:nvPr>
            <p:ph idx="11"/>
          </p:nvPr>
        </p:nvSpPr>
        <p:spPr/>
        <p:txBody>
          <a:bodyPr/>
          <a:lstStyle/>
          <a:p>
            <a:pPr marL="0" indent="0" eaLnBrk="1" hangingPunct="1"/>
            <a:r>
              <a:rPr lang="en-US" altLang="en-US" sz="2000" dirty="0" smtClean="0"/>
              <a:t>August 26, 2020</a:t>
            </a:r>
          </a:p>
          <a:p>
            <a:pPr marL="0" indent="0" eaLnBrk="1" hangingPunct="1"/>
            <a:endParaRPr lang="en-US" altLang="en-US" sz="2000" dirty="0" smtClean="0"/>
          </a:p>
          <a:p>
            <a:pPr marL="0" indent="0" eaLnBrk="1" hangingPunct="1"/>
            <a:r>
              <a:rPr lang="en-US" altLang="en-US" sz="2000" dirty="0" smtClean="0"/>
              <a:t>Doris Carbonell-Medina, ESPRI Project Director  </a:t>
            </a:r>
          </a:p>
          <a:p>
            <a:pPr marL="0" indent="0" algn="just" eaLnBrk="1" hangingPunct="1"/>
            <a:endParaRPr lang="en-US" altLang="en-US" sz="20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74638"/>
            <a:ext cx="8594725" cy="998577"/>
          </a:xfrm>
        </p:spPr>
        <p:txBody>
          <a:bodyPr/>
          <a:lstStyle/>
          <a:p>
            <a:r>
              <a:rPr lang="en-US" dirty="0" smtClean="0"/>
              <a:t>Community </a:t>
            </a:r>
            <a:r>
              <a:rPr lang="en-US" dirty="0"/>
              <a:t>Impact Agenda</a:t>
            </a:r>
            <a:r>
              <a:rPr lang="en-US" dirty="0" smtClean="0"/>
              <a:t>: Equity </a:t>
            </a:r>
            <a:r>
              <a:rPr lang="en-US" dirty="0"/>
              <a:t>as a Core Principal</a:t>
            </a:r>
            <a:br>
              <a:rPr lang="en-US" dirty="0"/>
            </a:br>
            <a:endParaRPr lang="en-US" dirty="0"/>
          </a:p>
        </p:txBody>
      </p:sp>
      <p:sp>
        <p:nvSpPr>
          <p:cNvPr id="3" name="Content Placeholder 2"/>
          <p:cNvSpPr>
            <a:spLocks noGrp="1"/>
          </p:cNvSpPr>
          <p:nvPr>
            <p:ph idx="1"/>
          </p:nvPr>
        </p:nvSpPr>
        <p:spPr>
          <a:xfrm>
            <a:off x="274638" y="1597306"/>
            <a:ext cx="8594725" cy="4387570"/>
          </a:xfrm>
        </p:spPr>
        <p:txBody>
          <a:bodyPr/>
          <a:lstStyle/>
          <a:p>
            <a:r>
              <a:rPr lang="en-US" dirty="0"/>
              <a:t>Equity is the intentional inclusion of everyone in society.  Equity is achieved when systemic, institutional, and historical barriers based  upon race, gender, sexual orientation, and </a:t>
            </a:r>
            <a:r>
              <a:rPr lang="en-US"/>
              <a:t>other </a:t>
            </a:r>
            <a:r>
              <a:rPr lang="en-US" smtClean="0"/>
              <a:t>identifiers </a:t>
            </a:r>
            <a:r>
              <a:rPr lang="en-US" dirty="0"/>
              <a:t>are dismantled and no longer predict socioeconomic educational and health </a:t>
            </a:r>
            <a:r>
              <a:rPr lang="en-US" dirty="0" smtClean="0"/>
              <a:t>outcomes.</a:t>
            </a:r>
            <a:endParaRPr lang="en-US" dirty="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9D7222A-774E-4EBE-891D-996AC16BC3C4}" type="slidenum">
              <a:rPr lang="en-US" altLang="en-US" smtClean="0"/>
              <a:pPr>
                <a:defRPr/>
              </a:pPr>
              <a:t>2</a:t>
            </a:fld>
            <a:endParaRPr lang="en-US" altLang="en-US" dirty="0"/>
          </a:p>
        </p:txBody>
      </p:sp>
    </p:spTree>
    <p:extLst>
      <p:ext uri="{BB962C8B-B14F-4D97-AF65-F5344CB8AC3E}">
        <p14:creationId xmlns:p14="http://schemas.microsoft.com/office/powerpoint/2010/main" val="258484914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Root Causes &amp; Create Awareness</a:t>
            </a:r>
            <a:endParaRPr lang="en-US" dirty="0"/>
          </a:p>
        </p:txBody>
      </p:sp>
      <p:sp>
        <p:nvSpPr>
          <p:cNvPr id="3" name="Content Placeholder 2"/>
          <p:cNvSpPr>
            <a:spLocks noGrp="1"/>
          </p:cNvSpPr>
          <p:nvPr>
            <p:ph idx="1"/>
          </p:nvPr>
        </p:nvSpPr>
        <p:spPr>
          <a:xfrm>
            <a:off x="274638" y="1250066"/>
            <a:ext cx="8594725" cy="4734809"/>
          </a:xfrm>
        </p:spPr>
        <p:txBody>
          <a:bodyPr/>
          <a:lstStyle/>
          <a:p>
            <a:endParaRPr lang="en-US" dirty="0" smtClean="0"/>
          </a:p>
          <a:p>
            <a:r>
              <a:rPr lang="en-US" dirty="0" smtClean="0"/>
              <a:t>“We </a:t>
            </a:r>
            <a:r>
              <a:rPr lang="en-US" dirty="0"/>
              <a:t>recognize structural racism and other forms of oppression have contributed to persistent disparities which United Way seeks to dismantle.  Our United Way network strives to engage community members, especially those whose voices have been traditionally marginalized. We work with residents and public and private partners to concrete solutions that ensure everyone has resources, support, opportunities and networks they need to survive.  We commit to leveraging all of our assets (convening, strategic investments, awareness building, advocacy) to create more equitable communities</a:t>
            </a:r>
            <a:r>
              <a:rPr lang="en-US" dirty="0" smtClean="0"/>
              <a:t>”.</a:t>
            </a:r>
            <a:endParaRPr lang="en-US" dirty="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9D7222A-774E-4EBE-891D-996AC16BC3C4}" type="slidenum">
              <a:rPr lang="en-US" altLang="en-US" smtClean="0"/>
              <a:pPr>
                <a:defRPr/>
              </a:pPr>
              <a:t>3</a:t>
            </a:fld>
            <a:endParaRPr lang="en-US" altLang="en-US" dirty="0"/>
          </a:p>
        </p:txBody>
      </p:sp>
    </p:spTree>
    <p:extLst>
      <p:ext uri="{BB962C8B-B14F-4D97-AF65-F5344CB8AC3E}">
        <p14:creationId xmlns:p14="http://schemas.microsoft.com/office/powerpoint/2010/main" val="160946684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43068" y="216765"/>
            <a:ext cx="8594725" cy="1143000"/>
          </a:xfrm>
        </p:spPr>
        <p:txBody>
          <a:bodyPr/>
          <a:lstStyle/>
          <a:p>
            <a:pPr eaLnBrk="1" hangingPunct="1"/>
            <a:r>
              <a:rPr lang="en-US" dirty="0"/>
              <a:t>Equity as a </a:t>
            </a:r>
            <a:r>
              <a:rPr lang="en-US" dirty="0" smtClean="0"/>
              <a:t>Process </a:t>
            </a:r>
            <a:r>
              <a:rPr lang="en-US" dirty="0"/>
              <a:t>and an </a:t>
            </a:r>
            <a:r>
              <a:rPr lang="en-US" dirty="0" smtClean="0"/>
              <a:t>Outcome</a:t>
            </a:r>
            <a:r>
              <a:rPr lang="en-US" dirty="0"/>
              <a:t/>
            </a:r>
            <a:br>
              <a:rPr lang="en-US" dirty="0"/>
            </a:br>
            <a:endParaRPr lang="en-US" altLang="en-US" dirty="0" smtClean="0"/>
          </a:p>
        </p:txBody>
      </p:sp>
      <p:sp>
        <p:nvSpPr>
          <p:cNvPr id="9219" name="Subtitle 2"/>
          <p:cNvSpPr>
            <a:spLocks noGrp="1"/>
          </p:cNvSpPr>
          <p:nvPr>
            <p:ph idx="1"/>
          </p:nvPr>
        </p:nvSpPr>
        <p:spPr/>
        <p:txBody>
          <a:bodyPr/>
          <a:lstStyle/>
          <a:p>
            <a:pPr eaLnBrk="1" hangingPunct="1">
              <a:defRPr/>
            </a:pPr>
            <a:endParaRPr lang="en-US" altLang="en-US" sz="2400" dirty="0" smtClean="0"/>
          </a:p>
          <a:p>
            <a:pPr marL="342900" indent="-342900" eaLnBrk="1" hangingPunct="1">
              <a:buFont typeface="Arial" pitchFamily="34" charset="0"/>
              <a:buChar char="•"/>
              <a:defRPr/>
            </a:pPr>
            <a:endParaRPr lang="en-US" altLang="en-US" sz="2400" dirty="0" smtClean="0"/>
          </a:p>
          <a:p>
            <a:pPr eaLnBrk="1" hangingPunct="1">
              <a:defRPr/>
            </a:pPr>
            <a:endParaRPr lang="en-US" altLang="en-US" sz="2400" dirty="0" smtClean="0"/>
          </a:p>
          <a:p>
            <a:pPr eaLnBrk="1" hangingPunct="1">
              <a:defRPr/>
            </a:pPr>
            <a:endParaRPr lang="en-US" altLang="en-US" dirty="0" smtClean="0"/>
          </a:p>
        </p:txBody>
      </p:sp>
      <p:sp>
        <p:nvSpPr>
          <p:cNvPr id="2" name="Rectangle 1"/>
          <p:cNvSpPr/>
          <p:nvPr/>
        </p:nvSpPr>
        <p:spPr>
          <a:xfrm>
            <a:off x="243067" y="1166843"/>
            <a:ext cx="8426371" cy="1323439"/>
          </a:xfrm>
          <a:prstGeom prst="rect">
            <a:avLst/>
          </a:prstGeom>
        </p:spPr>
        <p:txBody>
          <a:bodyPr wrap="square">
            <a:spAutoFit/>
          </a:bodyPr>
          <a:lstStyle/>
          <a:p>
            <a:r>
              <a:rPr lang="en-US" sz="2000" dirty="0" smtClean="0"/>
              <a:t>The </a:t>
            </a:r>
            <a:r>
              <a:rPr lang="en-US" sz="2000" dirty="0"/>
              <a:t>present day reality in the United States is that historical, persistent patterns of structural and institutional discrimination and implicit bias based on race/ethnicity, gender, and other </a:t>
            </a:r>
            <a:r>
              <a:rPr lang="en-US" sz="2000" dirty="0" smtClean="0"/>
              <a:t>identities </a:t>
            </a:r>
            <a:r>
              <a:rPr lang="en-US" sz="2000" dirty="0"/>
              <a:t>have created lasting inequities and pose ongoing barriers to enabling all to  live the “good life”.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Times New Roman" panose="02020603050405020304" pitchFamily="18" charset="0"/>
              </a:rPr>
              <a:t>Quantum Leap </a:t>
            </a:r>
            <a:r>
              <a:rPr lang="en-US" dirty="0" smtClean="0">
                <a:latin typeface="+mn-lt"/>
                <a:cs typeface="Times New Roman" panose="02020603050405020304" pitchFamily="18" charset="0"/>
              </a:rPr>
              <a:t>for Equity: The Case for Cross Functional Collective Action</a:t>
            </a:r>
            <a:r>
              <a:rPr lang="en-US" dirty="0"/>
              <a:t/>
            </a:r>
            <a:br>
              <a:rPr lang="en-US" dirty="0"/>
            </a:br>
            <a:endParaRPr lang="en-US" dirty="0"/>
          </a:p>
        </p:txBody>
      </p:sp>
      <p:sp>
        <p:nvSpPr>
          <p:cNvPr id="3" name="Content Placeholder 2"/>
          <p:cNvSpPr>
            <a:spLocks noGrp="1"/>
          </p:cNvSpPr>
          <p:nvPr>
            <p:ph idx="1"/>
          </p:nvPr>
        </p:nvSpPr>
        <p:spPr/>
        <p:txBody>
          <a:bodyPr/>
          <a:lstStyle/>
          <a:p>
            <a:pPr marL="342900" indent="-342900">
              <a:buFont typeface="Wingdings" pitchFamily="2" charset="2"/>
              <a:buChar char="Ø"/>
            </a:pPr>
            <a:endParaRPr lang="en-US" dirty="0" smtClean="0"/>
          </a:p>
          <a:p>
            <a:pPr marL="342900" indent="-342900">
              <a:buFont typeface="Wingdings" pitchFamily="2" charset="2"/>
              <a:buChar char="Ø"/>
            </a:pPr>
            <a:r>
              <a:rPr lang="en-US" dirty="0">
                <a:cs typeface="Times New Roman" panose="02020603050405020304" pitchFamily="18" charset="0"/>
              </a:rPr>
              <a:t>I</a:t>
            </a:r>
            <a:r>
              <a:rPr lang="en-US" dirty="0" smtClean="0">
                <a:cs typeface="Times New Roman" panose="02020603050405020304" pitchFamily="18" charset="0"/>
              </a:rPr>
              <a:t>t’s </a:t>
            </a:r>
            <a:r>
              <a:rPr lang="en-US" dirty="0">
                <a:cs typeface="Times New Roman" panose="02020603050405020304" pitchFamily="18" charset="0"/>
              </a:rPr>
              <a:t>A Movement Not a Moment</a:t>
            </a:r>
            <a:endParaRPr lang="en-US" dirty="0"/>
          </a:p>
          <a:p>
            <a:pPr marL="342900" indent="-342900">
              <a:buFont typeface="Wingdings" pitchFamily="2" charset="2"/>
              <a:buChar char="Ø"/>
            </a:pPr>
            <a:r>
              <a:rPr lang="en-US" dirty="0" smtClean="0"/>
              <a:t>Acknowledge </a:t>
            </a:r>
            <a:r>
              <a:rPr lang="en-US" dirty="0"/>
              <a:t>the historical legacy of racism and actively work to dismantle structural racism by deconstructing how it is manifested through institutional practices, policies, norms and values using human centered design to shift mental </a:t>
            </a:r>
            <a:r>
              <a:rPr lang="en-US" dirty="0" smtClean="0"/>
              <a:t>models (</a:t>
            </a:r>
            <a:r>
              <a:rPr lang="en-US" dirty="0"/>
              <a:t>Healthy Start Healthy Future for All </a:t>
            </a:r>
            <a:r>
              <a:rPr lang="en-US" dirty="0" smtClean="0"/>
              <a:t>Coalition)</a:t>
            </a:r>
          </a:p>
          <a:p>
            <a:pPr marL="342900" indent="-342900">
              <a:buFont typeface="Wingdings" pitchFamily="2" charset="2"/>
              <a:buChar char="Ø"/>
            </a:pPr>
            <a:endParaRPr lang="en-US" dirty="0"/>
          </a:p>
          <a:p>
            <a:pPr marL="342900" indent="-342900">
              <a:buFont typeface="Wingdings" pitchFamily="2" charset="2"/>
              <a:buChar char="Ø"/>
            </a:pPr>
            <a:endParaRPr lang="en-US" dirty="0" smtClean="0"/>
          </a:p>
          <a:p>
            <a:r>
              <a:rPr lang="en-US" dirty="0"/>
              <a:t>*https://nonprofitquarterly.org/deja-vu-all-over-again-lets-make-racial-justice-gains-last-this-time/</a:t>
            </a:r>
          </a:p>
          <a:p>
            <a:endParaRPr lang="en-US" dirty="0" smtClean="0"/>
          </a:p>
        </p:txBody>
      </p:sp>
      <p:sp>
        <p:nvSpPr>
          <p:cNvPr id="4" name="Footer Placeholder 3"/>
          <p:cNvSpPr>
            <a:spLocks noGrp="1"/>
          </p:cNvSpPr>
          <p:nvPr>
            <p:ph type="ftr" sz="quarter" idx="10"/>
          </p:nvPr>
        </p:nvSpPr>
        <p:spPr>
          <a:xfrm>
            <a:off x="870734" y="6310574"/>
            <a:ext cx="6400800" cy="457200"/>
          </a:xfrm>
        </p:spPr>
        <p:txBody>
          <a:bodyPr/>
          <a:lstStyle/>
          <a:p>
            <a:pPr>
              <a:defRPr/>
            </a:pPr>
            <a:endParaRPr lang="en-US" sz="1200" dirty="0"/>
          </a:p>
        </p:txBody>
      </p:sp>
      <p:sp>
        <p:nvSpPr>
          <p:cNvPr id="5" name="Slide Number Placeholder 4"/>
          <p:cNvSpPr>
            <a:spLocks noGrp="1"/>
          </p:cNvSpPr>
          <p:nvPr>
            <p:ph type="sldNum" sz="quarter" idx="11"/>
          </p:nvPr>
        </p:nvSpPr>
        <p:spPr/>
        <p:txBody>
          <a:bodyPr/>
          <a:lstStyle/>
          <a:p>
            <a:pPr>
              <a:defRPr/>
            </a:pPr>
            <a:fld id="{D9D7222A-774E-4EBE-891D-996AC16BC3C4}" type="slidenum">
              <a:rPr lang="en-US" altLang="en-US" smtClean="0"/>
              <a:pPr>
                <a:defRPr/>
              </a:pPr>
              <a:t>5</a:t>
            </a:fld>
            <a:endParaRPr lang="en-US" altLang="en-US" dirty="0"/>
          </a:p>
        </p:txBody>
      </p:sp>
    </p:spTree>
    <p:extLst>
      <p:ext uri="{BB962C8B-B14F-4D97-AF65-F5344CB8AC3E}">
        <p14:creationId xmlns:p14="http://schemas.microsoft.com/office/powerpoint/2010/main" val="108421630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74638"/>
            <a:ext cx="8594725" cy="1091175"/>
          </a:xfrm>
        </p:spPr>
        <p:txBody>
          <a:bodyPr/>
          <a:lstStyle/>
          <a:p>
            <a:r>
              <a:rPr lang="en-US" dirty="0" smtClean="0"/>
              <a:t>Disparities and Inequity: The Race Gap</a:t>
            </a:r>
            <a:endParaRPr lang="en-US" dirty="0"/>
          </a:p>
        </p:txBody>
      </p:sp>
      <p:sp>
        <p:nvSpPr>
          <p:cNvPr id="3" name="Content Placeholder 2"/>
          <p:cNvSpPr>
            <a:spLocks noGrp="1"/>
          </p:cNvSpPr>
          <p:nvPr>
            <p:ph idx="1"/>
          </p:nvPr>
        </p:nvSpPr>
        <p:spPr/>
        <p:txBody>
          <a:bodyPr/>
          <a:lstStyle/>
          <a:p>
            <a:pPr marL="342900" indent="-342900">
              <a:buFont typeface="Wingdings" pitchFamily="2" charset="2"/>
              <a:buChar char="q"/>
            </a:pPr>
            <a:r>
              <a:rPr lang="en-US" dirty="0" smtClean="0"/>
              <a:t>Birth Disparities</a:t>
            </a:r>
            <a:endParaRPr lang="en-US" dirty="0"/>
          </a:p>
          <a:p>
            <a:pPr marL="342900" indent="-342900">
              <a:buFont typeface="Wingdings" pitchFamily="2" charset="2"/>
              <a:buChar char="q"/>
            </a:pPr>
            <a:r>
              <a:rPr lang="en-US" dirty="0"/>
              <a:t>Black women are 3 to 4 times likely to die for pregnancy related causes and while maternal birth mortality decreases for those women with college education, </a:t>
            </a:r>
            <a:r>
              <a:rPr lang="en-US" dirty="0" smtClean="0"/>
              <a:t>however, AA </a:t>
            </a:r>
            <a:r>
              <a:rPr lang="en-US" dirty="0"/>
              <a:t>women with college degrees experience higher</a:t>
            </a:r>
          </a:p>
          <a:p>
            <a:pPr marL="342900" indent="-342900">
              <a:buFont typeface="Wingdings" pitchFamily="2" charset="2"/>
              <a:buChar char="q"/>
            </a:pPr>
            <a:r>
              <a:rPr lang="en-US" dirty="0" smtClean="0"/>
              <a:t>Disparities in Health Care Coverage and Chronic Illness and Mortality</a:t>
            </a:r>
          </a:p>
          <a:p>
            <a:pPr marL="342900" indent="-342900">
              <a:buFont typeface="Wingdings" pitchFamily="2" charset="2"/>
              <a:buChar char="q"/>
            </a:pPr>
            <a:r>
              <a:rPr lang="en-US" dirty="0" smtClean="0"/>
              <a:t>Income Inequality</a:t>
            </a:r>
          </a:p>
          <a:p>
            <a:pPr marL="342900" indent="-342900">
              <a:buFont typeface="Wingdings" pitchFamily="2" charset="2"/>
              <a:buChar char="q"/>
            </a:pPr>
            <a:r>
              <a:rPr lang="en-US" dirty="0" smtClean="0"/>
              <a:t>Housing Inequality</a:t>
            </a:r>
          </a:p>
          <a:p>
            <a:pPr marL="342900" indent="-342900">
              <a:buFont typeface="Wingdings" pitchFamily="2" charset="2"/>
              <a:buChar char="q"/>
            </a:pPr>
            <a:r>
              <a:rPr lang="en-US" dirty="0" smtClean="0"/>
              <a:t>Education Inequality</a:t>
            </a:r>
          </a:p>
          <a:p>
            <a:r>
              <a:rPr lang="en-US" dirty="0"/>
              <a:t>Read </a:t>
            </a:r>
            <a:r>
              <a:rPr lang="en-US" dirty="0" smtClean="0"/>
              <a:t>in </a:t>
            </a:r>
            <a:r>
              <a:rPr lang="en-US" dirty="0"/>
              <a:t>Reuters: </a:t>
            </a:r>
            <a:r>
              <a:rPr lang="en-US" dirty="0">
                <a:hlinkClick r:id="rId3"/>
              </a:rPr>
              <a:t>https://apple.news/ADHsEFKRXQtmpKl42AQbDOA</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9D7222A-774E-4EBE-891D-996AC16BC3C4}" type="slidenum">
              <a:rPr lang="en-US" altLang="en-US" smtClean="0"/>
              <a:pPr>
                <a:defRPr/>
              </a:pPr>
              <a:t>6</a:t>
            </a:fld>
            <a:endParaRPr lang="en-US" altLang="en-US" dirty="0"/>
          </a:p>
        </p:txBody>
      </p:sp>
    </p:spTree>
    <p:extLst>
      <p:ext uri="{BB962C8B-B14F-4D97-AF65-F5344CB8AC3E}">
        <p14:creationId xmlns:p14="http://schemas.microsoft.com/office/powerpoint/2010/main" val="8053155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5810" y="180045"/>
            <a:ext cx="8594725" cy="1143000"/>
          </a:xfrm>
        </p:spPr>
        <p:txBody>
          <a:bodyPr/>
          <a:lstStyle/>
          <a:p>
            <a:r>
              <a:rPr lang="en-US" dirty="0" smtClean="0">
                <a:cs typeface="Times New Roman" panose="02020603050405020304" pitchFamily="18" charset="0"/>
              </a:rPr>
              <a:t> </a:t>
            </a:r>
            <a:r>
              <a:rPr lang="en-US" dirty="0"/>
              <a:t>Equity as a Process and an </a:t>
            </a:r>
            <a:r>
              <a:rPr lang="en-US" dirty="0" smtClean="0"/>
              <a:t>Outcome: </a:t>
            </a:r>
            <a:r>
              <a:rPr lang="en-US" dirty="0" smtClean="0">
                <a:cs typeface="Times New Roman" panose="02020603050405020304" pitchFamily="18" charset="0"/>
              </a:rPr>
              <a:t>Closing Racial Equity Gaps </a:t>
            </a:r>
            <a:r>
              <a:rPr lang="en-US" dirty="0">
                <a:solidFill>
                  <a:schemeClr val="bg1"/>
                </a:solidFill>
                <a:latin typeface="Calibri" panose="020F0502020204030204" pitchFamily="34" charset="0"/>
                <a:cs typeface="Times New Roman" panose="02020603050405020304" pitchFamily="18" charset="0"/>
              </a:rPr>
              <a:t/>
            </a:r>
            <a:br>
              <a:rPr lang="en-US" dirty="0">
                <a:solidFill>
                  <a:schemeClr val="bg1"/>
                </a:solidFill>
                <a:latin typeface="Calibri" panose="020F0502020204030204" pitchFamily="34" charset="0"/>
                <a:cs typeface="Times New Roman" panose="02020603050405020304" pitchFamily="18" charset="0"/>
              </a:rPr>
            </a:br>
            <a:r>
              <a:rPr lang="en-US" dirty="0"/>
              <a:t/>
            </a:r>
            <a:br>
              <a:rPr lang="en-US" dirty="0"/>
            </a:br>
            <a:endParaRPr lang="en-US" altLang="en-US" dirty="0" smtClean="0"/>
          </a:p>
        </p:txBody>
      </p:sp>
      <p:sp>
        <p:nvSpPr>
          <p:cNvPr id="3" name="Content Placeholder 2"/>
          <p:cNvSpPr>
            <a:spLocks noGrp="1"/>
          </p:cNvSpPr>
          <p:nvPr>
            <p:ph idx="1"/>
          </p:nvPr>
        </p:nvSpPr>
        <p:spPr>
          <a:xfrm>
            <a:off x="274638" y="1188720"/>
            <a:ext cx="8594725" cy="4817941"/>
          </a:xfrm>
        </p:spPr>
        <p:txBody>
          <a:bodyPr/>
          <a:lstStyle/>
          <a:p>
            <a:endParaRPr lang="en-US" dirty="0"/>
          </a:p>
          <a:p>
            <a:pPr marL="342900" indent="-342900">
              <a:buFont typeface="Wingdings" pitchFamily="2" charset="2"/>
              <a:buChar char="v"/>
            </a:pPr>
            <a:r>
              <a:rPr lang="en-US" dirty="0" smtClean="0"/>
              <a:t>Community </a:t>
            </a:r>
            <a:r>
              <a:rPr lang="en-US" dirty="0"/>
              <a:t>Mobilization &amp; </a:t>
            </a:r>
            <a:r>
              <a:rPr lang="en-US" dirty="0" smtClean="0"/>
              <a:t>Engagement: </a:t>
            </a:r>
            <a:r>
              <a:rPr lang="en-US" dirty="0"/>
              <a:t>Prioritize Equity to strengthen community engagement and mobilization strategy </a:t>
            </a:r>
          </a:p>
          <a:p>
            <a:pPr marL="342900" indent="-342900">
              <a:buFont typeface="Wingdings" pitchFamily="2" charset="2"/>
              <a:buChar char="v"/>
            </a:pPr>
            <a:r>
              <a:rPr lang="en-US" dirty="0" smtClean="0"/>
              <a:t>Develop Capacity Building and Skills to Advance Equity</a:t>
            </a:r>
          </a:p>
          <a:p>
            <a:pPr marL="342900" indent="-342900">
              <a:buFont typeface="Wingdings" pitchFamily="2" charset="2"/>
              <a:buChar char="v"/>
            </a:pPr>
            <a:r>
              <a:rPr lang="en-US" dirty="0"/>
              <a:t>Racial Equity Community </a:t>
            </a:r>
            <a:r>
              <a:rPr lang="en-US" dirty="0" smtClean="0"/>
              <a:t>Goals: Priorities in Housing</a:t>
            </a:r>
            <a:r>
              <a:rPr lang="en-US" dirty="0"/>
              <a:t>, </a:t>
            </a:r>
            <a:r>
              <a:rPr lang="en-US" dirty="0" smtClean="0"/>
              <a:t>Education &amp; Job Readiness, Economic Entrepreneurship, Education, Health Care, Financial Stability,  </a:t>
            </a:r>
          </a:p>
          <a:p>
            <a:pPr marL="342900" indent="-342900">
              <a:buFont typeface="Wingdings" pitchFamily="2" charset="2"/>
              <a:buChar char="v"/>
            </a:pPr>
            <a:r>
              <a:rPr lang="en-US" dirty="0" smtClean="0"/>
              <a:t>Build an Inclusive Economy &amp; Invest in </a:t>
            </a:r>
            <a:r>
              <a:rPr lang="en-US" dirty="0"/>
              <a:t>C</a:t>
            </a:r>
            <a:r>
              <a:rPr lang="en-US" dirty="0" smtClean="0"/>
              <a:t>ommunity Infrastructure</a:t>
            </a:r>
          </a:p>
          <a:p>
            <a:pPr marL="342900" indent="-342900">
              <a:buFont typeface="Wingdings" pitchFamily="2" charset="2"/>
              <a:buChar char="v"/>
            </a:pPr>
            <a:endParaRPr lang="en-US" altLang="en-US" dirty="0"/>
          </a:p>
          <a:p>
            <a:r>
              <a:rPr lang="en-US" altLang="en-US" dirty="0" smtClean="0"/>
              <a:t>*The </a:t>
            </a:r>
            <a:r>
              <a:rPr lang="en-US" altLang="en-US" dirty="0"/>
              <a:t>Racial Equity Dividend Report: 2018, Racial Equity Roundtable, https://racialequitybuffalo.org/</a:t>
            </a:r>
          </a:p>
          <a:p>
            <a:pPr marL="342900" indent="-342900">
              <a:buFont typeface="Wingdings" pitchFamily="2" charset="2"/>
              <a:buChar char="v"/>
            </a:pPr>
            <a:endParaRPr lang="en-US" dirty="0" smtClean="0"/>
          </a:p>
        </p:txBody>
      </p:sp>
      <p:sp>
        <p:nvSpPr>
          <p:cNvPr id="1126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1000" dirty="0" smtClean="0"/>
          </a:p>
        </p:txBody>
      </p:sp>
      <p:sp>
        <p:nvSpPr>
          <p:cNvPr id="1126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C66AB09-EB34-4CC4-B3E6-F1785152AF7B}" type="slidenum">
              <a:rPr lang="en-US" altLang="en-US" sz="1200" smtClean="0"/>
              <a:pPr/>
              <a:t>7</a:t>
            </a:fld>
            <a:endParaRPr lang="en-US" altLang="en-US" sz="12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4163" y="182563"/>
            <a:ext cx="8594725" cy="1143000"/>
          </a:xfrm>
        </p:spPr>
        <p:txBody>
          <a:bodyPr/>
          <a:lstStyle/>
          <a:p>
            <a:pPr lvl="0"/>
            <a:r>
              <a:rPr lang="en" dirty="0" smtClean="0"/>
              <a:t>Onwards and Upwards</a:t>
            </a:r>
            <a:r>
              <a:rPr lang="en-US" dirty="0" smtClean="0"/>
              <a:t>/</a:t>
            </a:r>
            <a:r>
              <a:rPr lang="en-US" dirty="0"/>
              <a:t>A</a:t>
            </a:r>
            <a:r>
              <a:rPr lang="en-US" dirty="0" smtClean="0"/>
              <a:t>delante </a:t>
            </a:r>
            <a:r>
              <a:rPr lang="en-US" dirty="0"/>
              <a:t>y </a:t>
            </a:r>
            <a:r>
              <a:rPr lang="en-US" dirty="0" smtClean="0"/>
              <a:t>Hacia Arriba</a:t>
            </a:r>
            <a:r>
              <a:rPr lang="en" dirty="0" smtClean="0"/>
              <a:t>: </a:t>
            </a:r>
            <a:br>
              <a:rPr lang="en" dirty="0" smtClean="0"/>
            </a:br>
            <a:r>
              <a:rPr lang="en" dirty="0" smtClean="0"/>
              <a:t>Framework for Equity &amp; </a:t>
            </a:r>
            <a:r>
              <a:rPr lang="en" dirty="0"/>
              <a:t>The </a:t>
            </a:r>
            <a:r>
              <a:rPr lang="en-US" dirty="0">
                <a:cs typeface="Times New Roman" panose="02020603050405020304" pitchFamily="18" charset="0"/>
              </a:rPr>
              <a:t>Community Agenda</a:t>
            </a:r>
            <a:r>
              <a:rPr lang="en" dirty="0" smtClean="0"/>
              <a:t> </a:t>
            </a:r>
            <a:endParaRPr lang="en-US" altLang="en-US" dirty="0" smtClean="0"/>
          </a:p>
        </p:txBody>
      </p:sp>
      <p:sp>
        <p:nvSpPr>
          <p:cNvPr id="10243" name="Content Placeholder 2"/>
          <p:cNvSpPr>
            <a:spLocks noGrp="1"/>
          </p:cNvSpPr>
          <p:nvPr>
            <p:ph idx="1"/>
          </p:nvPr>
        </p:nvSpPr>
        <p:spPr>
          <a:xfrm>
            <a:off x="333375" y="1632030"/>
            <a:ext cx="8535988" cy="4636690"/>
          </a:xfrm>
        </p:spPr>
        <p:txBody>
          <a:bodyPr/>
          <a:lstStyle/>
          <a:p>
            <a:pPr marL="342900" indent="-342900">
              <a:buFont typeface="Wingdings" pitchFamily="2" charset="2"/>
              <a:buChar char="q"/>
            </a:pPr>
            <a:r>
              <a:rPr lang="en-US" dirty="0" smtClean="0"/>
              <a:t>Operationalizing Equity-Address Root Causes and Historical Racism &amp; Develop Customized Goals </a:t>
            </a:r>
          </a:p>
          <a:p>
            <a:pPr marL="342900" indent="-342900">
              <a:buFont typeface="Wingdings" pitchFamily="2" charset="2"/>
              <a:buChar char="q"/>
            </a:pPr>
            <a:r>
              <a:rPr lang="en-US" dirty="0"/>
              <a:t>Create </a:t>
            </a:r>
            <a:r>
              <a:rPr lang="en-US" dirty="0" smtClean="0"/>
              <a:t>Awareness</a:t>
            </a:r>
          </a:p>
          <a:p>
            <a:pPr marL="342900" indent="-342900">
              <a:buFont typeface="Wingdings" pitchFamily="2" charset="2"/>
              <a:buChar char="q"/>
            </a:pPr>
            <a:r>
              <a:rPr lang="en-US" dirty="0" smtClean="0"/>
              <a:t>Racial Equity Roundtable Training  October 14, 2020</a:t>
            </a:r>
          </a:p>
          <a:p>
            <a:r>
              <a:rPr lang="en-US" dirty="0" smtClean="0"/>
              <a:t>Virtual Training </a:t>
            </a:r>
          </a:p>
          <a:p>
            <a:r>
              <a:rPr lang="en-US" dirty="0" smtClean="0"/>
              <a:t> </a:t>
            </a:r>
          </a:p>
          <a:p>
            <a:pPr marL="342900" indent="-342900">
              <a:buFont typeface="Wingdings" pitchFamily="2" charset="2"/>
              <a:buChar char="q"/>
            </a:pPr>
            <a:endParaRPr lang="en-US" dirty="0" smtClean="0"/>
          </a:p>
          <a:p>
            <a:pPr lvl="1" eaLnBrk="1" hangingPunct="1">
              <a:buFont typeface="Wingdings" pitchFamily="2" charset="2"/>
              <a:buChar char="q"/>
            </a:pPr>
            <a:endParaRPr lang="en-US" altLang="en-US" dirty="0" smtClean="0"/>
          </a:p>
          <a:p>
            <a:pPr eaLnBrk="1" hangingPunct="1">
              <a:buFontTx/>
              <a:buAutoNum type="arabicPeriod"/>
            </a:pPr>
            <a:endParaRPr lang="en-US" altLang="en-US" dirty="0" smtClean="0"/>
          </a:p>
          <a:p>
            <a:pPr eaLnBrk="1" hangingPunct="1">
              <a:buFontTx/>
              <a:buAutoNum type="arabicPeriod"/>
            </a:pPr>
            <a:endParaRPr lang="en-US" altLang="en-US" dirty="0" smtClean="0"/>
          </a:p>
          <a:p>
            <a:pPr eaLnBrk="1" hangingPunct="1">
              <a:buFontTx/>
              <a:buAutoNum type="arabicPeriod"/>
            </a:pPr>
            <a:endParaRPr lang="en-US" altLang="en-US" dirty="0" smtClean="0"/>
          </a:p>
          <a:p>
            <a:endParaRPr lang="en-US" altLang="en-US" dirty="0" smtClean="0"/>
          </a:p>
        </p:txBody>
      </p:sp>
      <p:sp>
        <p:nvSpPr>
          <p:cNvPr id="1024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1000" dirty="0" smtClean="0"/>
          </a:p>
        </p:txBody>
      </p:sp>
      <p:sp>
        <p:nvSpPr>
          <p:cNvPr id="1024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9B880AC-0633-4FE7-A068-F661F31F5AB8}" type="slidenum">
              <a:rPr lang="en-US" altLang="en-US" sz="1200" smtClean="0"/>
              <a:pPr/>
              <a:t>8</a:t>
            </a:fld>
            <a:endParaRPr lang="en-US" altLang="en-US" sz="1200"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ctrTitle"/>
          </p:nvPr>
        </p:nvSpPr>
        <p:spPr/>
        <p:txBody>
          <a:bodyPr/>
          <a:lstStyle/>
          <a:p>
            <a:pPr eaLnBrk="1" hangingPunct="1"/>
            <a:r>
              <a:rPr lang="en-US" altLang="en-US" dirty="0" smtClean="0"/>
              <a:t>Thank you</a:t>
            </a:r>
          </a:p>
        </p:txBody>
      </p:sp>
      <p:sp>
        <p:nvSpPr>
          <p:cNvPr id="29699" name="Subtitle 6"/>
          <p:cNvSpPr>
            <a:spLocks noGrp="1"/>
          </p:cNvSpPr>
          <p:nvPr>
            <p:ph type="subTitle" idx="1"/>
          </p:nvPr>
        </p:nvSpPr>
        <p:spPr>
          <a:xfrm>
            <a:off x="241300" y="5539432"/>
            <a:ext cx="6629400" cy="1016000"/>
          </a:xfrm>
        </p:spPr>
        <p:txBody>
          <a:bodyPr/>
          <a:lstStyle/>
          <a:p>
            <a:pPr marL="0" indent="0" eaLnBrk="1" hangingPunct="1"/>
            <a:endParaRPr lang="en-US" altLang="en-US" sz="2000" b="1" dirty="0" smtClean="0"/>
          </a:p>
          <a:p>
            <a:pPr marL="0" indent="0" eaLnBrk="1" hangingPunct="1"/>
            <a:endParaRPr lang="en-US" altLang="en-US" sz="2000" b="1" dirty="0"/>
          </a:p>
          <a:p>
            <a:pPr marL="0" indent="0" eaLnBrk="1" hangingPunct="1"/>
            <a:endParaRPr lang="en-US" altLang="en-US" sz="2000" b="1" dirty="0" smtClean="0"/>
          </a:p>
          <a:p>
            <a:pPr marL="0" indent="0" eaLnBrk="1" hangingPunct="1"/>
            <a:endParaRPr lang="en-US" altLang="en-US" sz="2000" b="1" dirty="0"/>
          </a:p>
          <a:p>
            <a:pPr marL="0" indent="0" eaLnBrk="1" hangingPunct="1"/>
            <a:endParaRPr lang="en-US" altLang="en-US" sz="2000" b="1" dirty="0" smtClean="0"/>
          </a:p>
          <a:p>
            <a:pPr marL="0" indent="0" eaLnBrk="1" hangingPunct="1"/>
            <a:r>
              <a:rPr lang="en-US" altLang="en-US" sz="2000" b="1" dirty="0" smtClean="0"/>
              <a:t>Doris Carbonell-Medina, Project Director, ESPRI</a:t>
            </a:r>
          </a:p>
        </p:txBody>
      </p:sp>
      <p:sp>
        <p:nvSpPr>
          <p:cNvPr id="2" name="TextBox 1"/>
          <p:cNvSpPr txBox="1"/>
          <p:nvPr/>
        </p:nvSpPr>
        <p:spPr>
          <a:xfrm>
            <a:off x="6870700" y="5308600"/>
            <a:ext cx="2044700" cy="461665"/>
          </a:xfrm>
          <a:prstGeom prst="rect">
            <a:avLst/>
          </a:prstGeom>
          <a:solidFill>
            <a:schemeClr val="bg1"/>
          </a:solidFill>
        </p:spPr>
        <p:txBody>
          <a:bodyPr wrap="square" rtlCol="0">
            <a:spAutoFit/>
          </a:bodyPr>
          <a:lstStyle/>
          <a:p>
            <a:endParaRPr lang="en-US" dirty="0"/>
          </a:p>
        </p:txBody>
      </p:sp>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ited Way&amp;#x0D;&amp;#x0A;PowerPoint Presentation Template&amp;quot;&quot;/&gt;&lt;property id=&quot;20307&quot; value=&quot;325&quot;/&gt;&lt;/object&gt;&lt;object type=&quot;3&quot; unique_id=&quot;10005&quot;&gt;&lt;property id=&quot;20148&quot; value=&quot;5&quot;/&gt;&lt;property id=&quot;20300&quot; value=&quot;Slide 2 - &amp;quot;United Way&amp;#x0D;&amp;#x0A;PowerPoint Presentation Template&amp;quot;&quot;/&gt;&lt;property id=&quot;20307&quot; value=&quot;326&quot;/&gt;&lt;/object&gt;&lt;object type=&quot;3&quot; unique_id=&quot;10006&quot;&gt;&lt;property id=&quot;20148&quot; value=&quot;5&quot;/&gt;&lt;property id=&quot;20300&quot; value=&quot;Slide 3 - &amp;quot;United Way&amp;#x0D;&amp;#x0A;PowerPoint Presentation Template&amp;quot;&quot;/&gt;&lt;property id=&quot;20307&quot; value=&quot;328&quot;/&gt;&lt;/object&gt;&lt;object type=&quot;3&quot; unique_id=&quot;10007&quot;&gt;&lt;property id=&quot;20148&quot; value=&quot;5&quot;/&gt;&lt;property id=&quot;20300&quot; value=&quot;Slide 4 - &amp;quot;Goals for the common good&amp;quot;&quot;/&gt;&lt;property id=&quot;20307&quot; value=&quot;331&quot;/&gt;&lt;/object&gt;&lt;object type=&quot;3&quot; unique_id=&quot;10008&quot;&gt;&lt;property id=&quot;20148&quot; value=&quot;5&quot;/&gt;&lt;property id=&quot;20300&quot; value=&quot;Slide 5 - &amp;quot;United Way&amp;#x0D;&amp;#x0A;PowerPoint Presentation Template&amp;#x0D;&amp;#x0A;&amp;quot;&quot;/&gt;&lt;property id=&quot;20307&quot; value=&quot;332&quot;/&gt;&lt;/object&gt;&lt;object type=&quot;3&quot; unique_id=&quot;10009&quot;&gt;&lt;property id=&quot;20148&quot; value=&quot;5&quot;/&gt;&lt;property id=&quot;20300&quot; value=&quot;Slide 6 - &amp;quot;Agenda&amp;quot;&quot;/&gt;&lt;property id=&quot;20307&quot; value=&quot;314&quot;/&gt;&lt;/object&gt;&lt;object type=&quot;3&quot; unique_id=&quot;10010&quot;&gt;&lt;property id=&quot;20148&quot; value=&quot;5&quot;/&gt;&lt;property id=&quot;20300&quot; value=&quot;Slide 7 - &amp;quot;General content slides&amp;quot;&quot;/&gt;&lt;property id=&quot;20307&quot; value=&quot;316&quot;/&gt;&lt;/object&gt;&lt;object type=&quot;3&quot; unique_id=&quot;10011&quot;&gt;&lt;property id=&quot;20148&quot; value=&quot;5&quot;/&gt;&lt;property id=&quot;20300&quot; value=&quot;Slide 8 - &amp;quot;Agenda slide&amp;quot;&quot;/&gt;&lt;property id=&quot;20307&quot; value=&quot;335&quot;/&gt;&lt;/object&gt;&lt;object type=&quot;3&quot; unique_id=&quot;10012&quot;&gt;&lt;property id=&quot;20148&quot; value=&quot;5&quot;/&gt;&lt;property id=&quot;20300&quot; value=&quot;Slide 9 - &amp;quot;Statements and quotes&amp;quot;&quot;/&gt;&lt;property id=&quot;20307&quot; value=&quot;333&quot;/&gt;&lt;/object&gt;&lt;object type=&quot;3&quot; unique_id=&quot;10013&quot;&gt;&lt;property id=&quot;20148&quot; value=&quot;5&quot;/&gt;&lt;property id=&quot;20300&quot; value=&quot;Slide 10 - &amp;quot;Statements and quotes&amp;quot;&quot;/&gt;&lt;property id=&quot;20307&quot; value=&quot;334&quot;/&gt;&lt;/object&gt;&lt;object type=&quot;3&quot; unique_id=&quot;10014&quot;&gt;&lt;property id=&quot;20148&quot; value=&quot;5&quot;/&gt;&lt;property id=&quot;20300&quot; value=&quot;Slide 11 - &amp;quot;Agenda slide&amp;quot;&quot;/&gt;&lt;property id=&quot;20307&quot; value=&quot;320&quot;/&gt;&lt;/object&gt;&lt;object type=&quot;3&quot; unique_id=&quot;10015&quot;&gt;&lt;property id=&quot;20148&quot; value=&quot;5&quot;/&gt;&lt;property id=&quot;20300&quot; value=&quot;Slide 12 - &amp;quot;Columns&amp;quot;&quot;/&gt;&lt;property id=&quot;20307&quot; value=&quot;319&quot;/&gt;&lt;/object&gt;&lt;object type=&quot;3&quot; unique_id=&quot;10016&quot;&gt;&lt;property id=&quot;20148&quot; value=&quot;5&quot;/&gt;&lt;property id=&quot;20300&quot; value=&quot;Slide 13 - &amp;quot;Columns&amp;quot;&quot;/&gt;&lt;property id=&quot;20307&quot; value=&quot;337&quot;/&gt;&lt;/object&gt;&lt;object type=&quot;3&quot; unique_id=&quot;10017&quot;&gt;&lt;property id=&quot;20148&quot; value=&quot;5&quot;/&gt;&lt;property id=&quot;20300&quot; value=&quot;Slide 14 - &amp;quot;Agenda slide&amp;quot;&quot;/&gt;&lt;property id=&quot;20307&quot; value=&quot;336&quot;/&gt;&lt;/object&gt;&lt;object type=&quot;3&quot; unique_id=&quot;10018&quot;&gt;&lt;property id=&quot;20148&quot; value=&quot;5&quot;/&gt;&lt;property id=&quot;20300&quot; value=&quot;Slide 15 - &amp;quot;Tables, charts and graphics&amp;quot;&quot;/&gt;&lt;property id=&quot;20307&quot; value=&quot;312&quot;/&gt;&lt;/object&gt;&lt;object type=&quot;3&quot; unique_id=&quot;10019&quot;&gt;&lt;property id=&quot;20148&quot; value=&quot;5&quot;/&gt;&lt;property id=&quot;20300&quot; value=&quot;Slide 16 - &amp;quot;Table example&amp;quot;&quot;/&gt;&lt;property id=&quot;20307&quot; value=&quot;322&quot;/&gt;&lt;/object&gt;&lt;object type=&quot;3&quot; unique_id=&quot;10020&quot;&gt;&lt;property id=&quot;20148&quot; value=&quot;5&quot;/&gt;&lt;property id=&quot;20300&quot; value=&quot;Slide 17 - &amp;quot;Chart example – this example shows a heading over two lines&amp;quot;&quot;/&gt;&lt;property id=&quot;20307&quot; value=&quot;324&quot;/&gt;&lt;/object&gt;&lt;object type=&quot;3&quot; unique_id=&quot;10021&quot;&gt;&lt;property id=&quot;20148&quot; value=&quot;5&quot;/&gt;&lt;property id=&quot;20300&quot; value=&quot;Slide 18 - &amp;quot;Graphic example&amp;quot;&quot;/&gt;&lt;property id=&quot;20307&quot; value=&quot;323&quot;/&gt;&lt;/object&gt;&lt;object type=&quot;3&quot; unique_id=&quot;10022&quot;&gt;&lt;property id=&quot;20148&quot; value=&quot;5&quot;/&gt;&lt;property id=&quot;20300&quot; value=&quot;Slide 19 - &amp;quot;Thank you&amp;quot;&quot;/&gt;&lt;property id=&quot;20307&quot; value=&quot;306&quot;/&gt;&lt;/object&gt;&lt;object type=&quot;3&quot; unique_id=&quot;10023&quot;&gt;&lt;property id=&quot;20148&quot; value=&quot;5&quot;/&gt;&lt;property id=&quot;20300&quot; value=&quot;Slide 20 - &amp;quot;Agenda&amp;quot;&quot;/&gt;&lt;property id=&quot;20307&quot; value=&quot;338&quot;/&gt;&lt;/object&gt;&lt;object type=&quot;3&quot; unique_id=&quot;10024&quot;&gt;&lt;property id=&quot;20148&quot; value=&quot;5&quot;/&gt;&lt;property id=&quot;20300&quot; value=&quot;Slide 21 - &amp;quot;General content slides&amp;quot;&quot;/&gt;&lt;property id=&quot;20307&quot; value=&quot;339&quot;/&gt;&lt;/object&gt;&lt;object type=&quot;3&quot; unique_id=&quot;10025&quot;&gt;&lt;property id=&quot;20148&quot; value=&quot;5&quot;/&gt;&lt;property id=&quot;20300&quot; value=&quot;Slide 22 - &amp;quot;Agenda slide&amp;quot;&quot;/&gt;&lt;property id=&quot;20307&quot; value=&quot;340&quot;/&gt;&lt;/object&gt;&lt;object type=&quot;3&quot; unique_id=&quot;10026&quot;&gt;&lt;property id=&quot;20148&quot; value=&quot;5&quot;/&gt;&lt;property id=&quot;20300&quot; value=&quot;Slide 23 - &amp;quot;Statements and quotes&amp;quot;&quot;/&gt;&lt;property id=&quot;20307&quot; value=&quot;341&quot;/&gt;&lt;/object&gt;&lt;object type=&quot;3&quot; unique_id=&quot;10027&quot;&gt;&lt;property id=&quot;20148&quot; value=&quot;5&quot;/&gt;&lt;property id=&quot;20300&quot; value=&quot;Slide 24 - &amp;quot;Statements and quotes&amp;quot;&quot;/&gt;&lt;property id=&quot;20307&quot; value=&quot;342&quot;/&gt;&lt;/object&gt;&lt;object type=&quot;3&quot; unique_id=&quot;10028&quot;&gt;&lt;property id=&quot;20148&quot; value=&quot;5&quot;/&gt;&lt;property id=&quot;20300&quot; value=&quot;Slide 25 - &amp;quot;Agenda slide&amp;quot;&quot;/&gt;&lt;property id=&quot;20307&quot; value=&quot;343&quot;/&gt;&lt;/object&gt;&lt;object type=&quot;3&quot; unique_id=&quot;10029&quot;&gt;&lt;property id=&quot;20148&quot; value=&quot;5&quot;/&gt;&lt;property id=&quot;20300&quot; value=&quot;Slide 26 - &amp;quot;Columns&amp;quot;&quot;/&gt;&lt;property id=&quot;20307&quot; value=&quot;344&quot;/&gt;&lt;/object&gt;&lt;object type=&quot;3&quot; unique_id=&quot;10030&quot;&gt;&lt;property id=&quot;20148&quot; value=&quot;5&quot;/&gt;&lt;property id=&quot;20300&quot; value=&quot;Slide 27 - &amp;quot;Columns&amp;quot;&quot;/&gt;&lt;property id=&quot;20307&quot; value=&quot;345&quot;/&gt;&lt;/object&gt;&lt;object type=&quot;3&quot; unique_id=&quot;10031&quot;&gt;&lt;property id=&quot;20148&quot; value=&quot;5&quot;/&gt;&lt;property id=&quot;20300&quot; value=&quot;Slide 28 - &amp;quot;Agenda slide&amp;quot;&quot;/&gt;&lt;property id=&quot;20307&quot; value=&quot;346&quot;/&gt;&lt;/object&gt;&lt;object type=&quot;3&quot; unique_id=&quot;10032&quot;&gt;&lt;property id=&quot;20148&quot; value=&quot;5&quot;/&gt;&lt;property id=&quot;20300&quot; value=&quot;Slide 29 - &amp;quot;Tables, charts and graphics&amp;quot;&quot;/&gt;&lt;property id=&quot;20307&quot; value=&quot;347&quot;/&gt;&lt;/object&gt;&lt;object type=&quot;3&quot; unique_id=&quot;10033&quot;&gt;&lt;property id=&quot;20148&quot; value=&quot;5&quot;/&gt;&lt;property id=&quot;20300&quot; value=&quot;Slide 30 - &amp;quot;Table example&amp;quot;&quot;/&gt;&lt;property id=&quot;20307&quot; value=&quot;348&quot;/&gt;&lt;/object&gt;&lt;object type=&quot;3&quot; unique_id=&quot;10034&quot;&gt;&lt;property id=&quot;20148&quot; value=&quot;5&quot;/&gt;&lt;property id=&quot;20300&quot; value=&quot;Slide 31 - &amp;quot;Chart example – this example shows a heading over two lines&amp;quot;&quot;/&gt;&lt;property id=&quot;20307&quot; value=&quot;349&quot;/&gt;&lt;/object&gt;&lt;object type=&quot;3&quot; unique_id=&quot;10035&quot;&gt;&lt;property id=&quot;20148&quot; value=&quot;5&quot;/&gt;&lt;property id=&quot;20300&quot; value=&quot;Slide 32 - &amp;quot;Graphic example&amp;quot;&quot;/&gt;&lt;property id=&quot;20307&quot; value=&quot;350&quot;/&gt;&lt;/object&gt;&lt;/object&gt;&lt;/object&gt;&lt;/database&gt;"/>
  <p:tag name="SECTOMILLISECCONVERTED" val="1"/>
</p:tagLst>
</file>

<file path=ppt/theme/theme1.xml><?xml version="1.0" encoding="utf-8"?>
<a:theme xmlns:a="http://schemas.openxmlformats.org/drawingml/2006/main" name="Power Point Template Beige Background 3">
  <a:themeElements>
    <a:clrScheme name="Custom 25">
      <a:dk1>
        <a:srgbClr val="10167F"/>
      </a:dk1>
      <a:lt1>
        <a:srgbClr val="FFFFFF"/>
      </a:lt1>
      <a:dk2>
        <a:srgbClr val="000000"/>
      </a:dk2>
      <a:lt2>
        <a:srgbClr val="E6D7AA"/>
      </a:lt2>
      <a:accent1>
        <a:srgbClr val="10167F"/>
      </a:accent1>
      <a:accent2>
        <a:srgbClr val="7C81B8"/>
      </a:accent2>
      <a:accent3>
        <a:srgbClr val="FF9600"/>
      </a:accent3>
      <a:accent4>
        <a:srgbClr val="F51E14"/>
      </a:accent4>
      <a:accent5>
        <a:srgbClr val="B4141E"/>
      </a:accent5>
      <a:accent6>
        <a:srgbClr val="00005A"/>
      </a:accent6>
      <a:hlink>
        <a:srgbClr val="10167F"/>
      </a:hlink>
      <a:folHlink>
        <a:srgbClr val="969696"/>
      </a:folHlink>
    </a:clrScheme>
    <a:fontScheme name="PowerPoint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5324</TotalTime>
  <Words>560</Words>
  <Application>Microsoft Office PowerPoint</Application>
  <PresentationFormat>On-screen Show (4:3)</PresentationFormat>
  <Paragraphs>77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Power Point Template Beige Background 3</vt:lpstr>
      <vt:lpstr>Racial Equity &amp; Poverty in the Pandemic: A Call to Action </vt:lpstr>
      <vt:lpstr>Community Impact Agenda: Equity as a Core Principal </vt:lpstr>
      <vt:lpstr>Address Root Causes &amp; Create Awareness</vt:lpstr>
      <vt:lpstr>Equity as a Process and an Outcome </vt:lpstr>
      <vt:lpstr>Quantum Leap for Equity: The Case for Cross Functional Collective Action </vt:lpstr>
      <vt:lpstr>Disparities and Inequity: The Race Gap</vt:lpstr>
      <vt:lpstr> Equity as a Process and an Outcome: Closing Racial Equity Gaps   </vt:lpstr>
      <vt:lpstr>Onwards and Upwards/Adelante y Hacia Arriba:  Framework for Equity &amp; The Community Agenda </vt:lpstr>
      <vt:lpstr>Thank you</vt:lpstr>
    </vt:vector>
  </TitlesOfParts>
  <Company>United Way of Buffalo &amp; Erie County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Empire State Poverty Reduction Initiative (ESPRI)</dc:title>
  <dc:creator>Doris CarbonellMedina</dc:creator>
  <cp:lastModifiedBy>Madelon.BrownWoods</cp:lastModifiedBy>
  <cp:revision>301</cp:revision>
  <cp:lastPrinted>2020-07-23T11:25:00Z</cp:lastPrinted>
  <dcterms:created xsi:type="dcterms:W3CDTF">2017-03-29T17:35:35Z</dcterms:created>
  <dcterms:modified xsi:type="dcterms:W3CDTF">2020-09-09T21:45:33Z</dcterms:modified>
</cp:coreProperties>
</file>