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ags/tag1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ags/tag12.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3" r:id="rId4"/>
    <p:sldMasterId id="2147483683" r:id="rId5"/>
    <p:sldMasterId id="2147483718" r:id="rId6"/>
    <p:sldMasterId id="2147483794" r:id="rId7"/>
    <p:sldMasterId id="2147483960" r:id="rId8"/>
    <p:sldMasterId id="2147483968" r:id="rId9"/>
    <p:sldMasterId id="2147483978" r:id="rId10"/>
  </p:sldMasterIdLst>
  <p:notesMasterIdLst>
    <p:notesMasterId r:id="rId53"/>
  </p:notesMasterIdLst>
  <p:handoutMasterIdLst>
    <p:handoutMasterId r:id="rId54"/>
  </p:handoutMasterIdLst>
  <p:sldIdLst>
    <p:sldId id="256" r:id="rId11"/>
    <p:sldId id="1061" r:id="rId12"/>
    <p:sldId id="1005" r:id="rId13"/>
    <p:sldId id="841" r:id="rId14"/>
    <p:sldId id="834" r:id="rId15"/>
    <p:sldId id="793" r:id="rId16"/>
    <p:sldId id="1054" r:id="rId17"/>
    <p:sldId id="852" r:id="rId18"/>
    <p:sldId id="859" r:id="rId19"/>
    <p:sldId id="816" r:id="rId20"/>
    <p:sldId id="818" r:id="rId21"/>
    <p:sldId id="1055" r:id="rId22"/>
    <p:sldId id="808" r:id="rId23"/>
    <p:sldId id="820" r:id="rId24"/>
    <p:sldId id="811" r:id="rId25"/>
    <p:sldId id="358" r:id="rId26"/>
    <p:sldId id="364" r:id="rId27"/>
    <p:sldId id="365" r:id="rId28"/>
    <p:sldId id="366" r:id="rId29"/>
    <p:sldId id="367" r:id="rId30"/>
    <p:sldId id="368" r:id="rId31"/>
    <p:sldId id="369" r:id="rId32"/>
    <p:sldId id="361" r:id="rId33"/>
    <p:sldId id="359" r:id="rId34"/>
    <p:sldId id="1056" r:id="rId35"/>
    <p:sldId id="1057" r:id="rId36"/>
    <p:sldId id="857" r:id="rId37"/>
    <p:sldId id="1007" r:id="rId38"/>
    <p:sldId id="280" r:id="rId39"/>
    <p:sldId id="265" r:id="rId40"/>
    <p:sldId id="276" r:id="rId41"/>
    <p:sldId id="267" r:id="rId42"/>
    <p:sldId id="264" r:id="rId43"/>
    <p:sldId id="268" r:id="rId44"/>
    <p:sldId id="258" r:id="rId45"/>
    <p:sldId id="277" r:id="rId46"/>
    <p:sldId id="286" r:id="rId47"/>
    <p:sldId id="285" r:id="rId48"/>
    <p:sldId id="279" r:id="rId49"/>
    <p:sldId id="1058" r:id="rId50"/>
    <p:sldId id="1052" r:id="rId51"/>
    <p:sldId id="1053" r:id="rId5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bel, Elizabeth C." initials="BEC" lastIdx="4" clrIdx="0"/>
  <p:cmAuthor id="2" name="Cruise, Catherine" initials="CC"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D0"/>
    <a:srgbClr val="FFBA00"/>
    <a:srgbClr val="0044B5"/>
    <a:srgbClr val="0066FF"/>
    <a:srgbClr val="004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89" dt="2026-09-18T14:19:49.960"/>
    <p1510:client id="{A96E6101-8B1A-A2A2-1227-A7F5A9BE4809}" v="2" dt="2026-09-18T15:09:55.619"/>
    <p1510:client id="{FF97CA2A-7D24-4938-303D-4F16EA0F03E3}" v="1" dt="2026-09-18T15:10:23.5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1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commentAuthors" Target="commen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viewProps" Target="viewProps.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A66188-40BD-4F89-A34B-3CCEBEE6B1A2}"/>
              </a:ext>
            </a:extLst>
          </p:cNvPr>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a:p>
        </p:txBody>
      </p:sp>
      <p:sp>
        <p:nvSpPr>
          <p:cNvPr id="3" name="Date Placeholder 2">
            <a:extLst>
              <a:ext uri="{FF2B5EF4-FFF2-40B4-BE49-F238E27FC236}">
                <a16:creationId xmlns:a16="http://schemas.microsoft.com/office/drawing/2014/main" id="{57168969-AB46-44A5-9829-939A5F70F3FE}"/>
              </a:ext>
            </a:extLst>
          </p:cNvPr>
          <p:cNvSpPr>
            <a:spLocks noGrp="1"/>
          </p:cNvSpPr>
          <p:nvPr>
            <p:ph type="dt" sz="quarter" idx="1"/>
          </p:nvPr>
        </p:nvSpPr>
        <p:spPr>
          <a:xfrm>
            <a:off x="3970734" y="1"/>
            <a:ext cx="3038145" cy="465743"/>
          </a:xfrm>
          <a:prstGeom prst="rect">
            <a:avLst/>
          </a:prstGeom>
        </p:spPr>
        <p:txBody>
          <a:bodyPr vert="horz" lIns="88126" tIns="44064" rIns="88126" bIns="44064" rtlCol="0"/>
          <a:lstStyle>
            <a:lvl1pPr algn="r">
              <a:defRPr sz="1200"/>
            </a:lvl1pPr>
          </a:lstStyle>
          <a:p>
            <a:fld id="{0C53AD19-6C26-48F6-8755-0FE564A55D44}" type="datetimeFigureOut">
              <a:rPr lang="en-US" smtClean="0"/>
              <a:t>10/9/2026</a:t>
            </a:fld>
            <a:endParaRPr lang="en-US"/>
          </a:p>
        </p:txBody>
      </p:sp>
      <p:sp>
        <p:nvSpPr>
          <p:cNvPr id="4" name="Footer Placeholder 3">
            <a:extLst>
              <a:ext uri="{FF2B5EF4-FFF2-40B4-BE49-F238E27FC236}">
                <a16:creationId xmlns:a16="http://schemas.microsoft.com/office/drawing/2014/main" id="{FDD5A162-8A78-4898-8D7C-35543F0E9C8B}"/>
              </a:ext>
            </a:extLst>
          </p:cNvPr>
          <p:cNvSpPr>
            <a:spLocks noGrp="1"/>
          </p:cNvSpPr>
          <p:nvPr>
            <p:ph type="ftr" sz="quarter" idx="2"/>
          </p:nvPr>
        </p:nvSpPr>
        <p:spPr>
          <a:xfrm>
            <a:off x="1" y="8830660"/>
            <a:ext cx="3038145" cy="465742"/>
          </a:xfrm>
          <a:prstGeom prst="rect">
            <a:avLst/>
          </a:prstGeom>
        </p:spPr>
        <p:txBody>
          <a:bodyPr vert="horz" lIns="88126" tIns="44064" rIns="88126" bIns="44064" rtlCol="0" anchor="b"/>
          <a:lstStyle>
            <a:lvl1pPr algn="l">
              <a:defRPr sz="1200"/>
            </a:lvl1pPr>
          </a:lstStyle>
          <a:p>
            <a:r>
              <a:rPr lang="en-US"/>
              <a:t>Version 1.  Published August, 2018</a:t>
            </a:r>
          </a:p>
        </p:txBody>
      </p:sp>
      <p:sp>
        <p:nvSpPr>
          <p:cNvPr id="5" name="Slide Number Placeholder 4">
            <a:extLst>
              <a:ext uri="{FF2B5EF4-FFF2-40B4-BE49-F238E27FC236}">
                <a16:creationId xmlns:a16="http://schemas.microsoft.com/office/drawing/2014/main" id="{3E5638DA-D88C-4CE2-AF73-18B46B19B185}"/>
              </a:ext>
            </a:extLst>
          </p:cNvPr>
          <p:cNvSpPr>
            <a:spLocks noGrp="1"/>
          </p:cNvSpPr>
          <p:nvPr>
            <p:ph type="sldNum" sz="quarter" idx="3"/>
          </p:nvPr>
        </p:nvSpPr>
        <p:spPr>
          <a:xfrm>
            <a:off x="3970734" y="8830660"/>
            <a:ext cx="3038145" cy="465742"/>
          </a:xfrm>
          <a:prstGeom prst="rect">
            <a:avLst/>
          </a:prstGeom>
        </p:spPr>
        <p:txBody>
          <a:bodyPr vert="horz" lIns="88126" tIns="44064" rIns="88126" bIns="44064" rtlCol="0" anchor="b"/>
          <a:lstStyle>
            <a:lvl1pPr algn="r">
              <a:defRPr sz="1200"/>
            </a:lvl1pPr>
          </a:lstStyle>
          <a:p>
            <a:fld id="{55A0AC52-FE57-44D8-86F2-7F2FC063CA0B}" type="slidenum">
              <a:rPr lang="en-US" smtClean="0"/>
              <a:t>‹#›</a:t>
            </a:fld>
            <a:endParaRPr lang="en-US"/>
          </a:p>
        </p:txBody>
      </p:sp>
    </p:spTree>
    <p:extLst>
      <p:ext uri="{BB962C8B-B14F-4D97-AF65-F5344CB8AC3E}">
        <p14:creationId xmlns:p14="http://schemas.microsoft.com/office/powerpoint/2010/main" val="400903861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32015F-F843-46AB-AC70-839561F254E1}"/>
              </a:ext>
            </a:extLst>
          </p:cNvPr>
          <p:cNvSpPr txBox="1"/>
          <p:nvPr/>
        </p:nvSpPr>
        <p:spPr>
          <a:xfrm>
            <a:off x="6140186" y="8942120"/>
            <a:ext cx="937154" cy="273667"/>
          </a:xfrm>
          <a:prstGeom prst="rect">
            <a:avLst/>
          </a:prstGeom>
          <a:noFill/>
        </p:spPr>
        <p:txBody>
          <a:bodyPr wrap="square" lIns="88126" tIns="44064" rIns="88126" bIns="44064" rtlCol="0">
            <a:spAutoFit/>
          </a:bodyPr>
          <a:lstStyle/>
          <a:p>
            <a:r>
              <a:rPr lang="en-US" sz="1200"/>
              <a:t>Page</a:t>
            </a:r>
          </a:p>
        </p:txBody>
      </p:sp>
      <p:sp>
        <p:nvSpPr>
          <p:cNvPr id="4" name="Slide Image Placeholder 3"/>
          <p:cNvSpPr>
            <a:spLocks noGrp="1" noRot="1" noChangeAspect="1"/>
          </p:cNvSpPr>
          <p:nvPr>
            <p:ph type="sldImg" idx="2"/>
          </p:nvPr>
        </p:nvSpPr>
        <p:spPr>
          <a:xfrm>
            <a:off x="215900" y="541338"/>
            <a:ext cx="4130675" cy="3098800"/>
          </a:xfrm>
          <a:prstGeom prst="rect">
            <a:avLst/>
          </a:prstGeom>
          <a:noFill/>
          <a:ln w="12700">
            <a:solidFill>
              <a:prstClr val="black"/>
            </a:solidFill>
          </a:ln>
        </p:spPr>
        <p:txBody>
          <a:bodyPr vert="horz" lIns="88126" tIns="44064" rIns="88126" bIns="44064" rtlCol="0" anchor="ctr"/>
          <a:lstStyle/>
          <a:p>
            <a:endParaRPr lang="en-US"/>
          </a:p>
        </p:txBody>
      </p:sp>
      <p:sp>
        <p:nvSpPr>
          <p:cNvPr id="5" name="Notes Placeholder 4"/>
          <p:cNvSpPr>
            <a:spLocks noGrp="1"/>
          </p:cNvSpPr>
          <p:nvPr>
            <p:ph type="body" sz="quarter" idx="3"/>
          </p:nvPr>
        </p:nvSpPr>
        <p:spPr>
          <a:xfrm>
            <a:off x="236602" y="3712518"/>
            <a:ext cx="6545961" cy="4968536"/>
          </a:xfrm>
          <a:prstGeom prst="rect">
            <a:avLst/>
          </a:prstGeom>
        </p:spPr>
        <p:txBody>
          <a:bodyPr vert="horz" lIns="88126" tIns="44064" rIns="88126" bIns="4406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3B3FF494-5849-482D-9175-A8571C309701}"/>
              </a:ext>
            </a:extLst>
          </p:cNvPr>
          <p:cNvSpPr txBox="1">
            <a:spLocks/>
          </p:cNvSpPr>
          <p:nvPr/>
        </p:nvSpPr>
        <p:spPr>
          <a:xfrm>
            <a:off x="3263980" y="1726362"/>
            <a:ext cx="2406462" cy="466434"/>
          </a:xfrm>
          <a:prstGeom prst="rect">
            <a:avLst/>
          </a:prstGeom>
        </p:spPr>
        <p:txBody>
          <a:bodyPr vert="horz" lIns="93150" tIns="46577" rIns="93150" bIns="46577" rtlCol="0" anchor="ctr"/>
          <a:lstStyle>
            <a:defPPr>
              <a:defRPr lang="en-US"/>
            </a:defPPr>
            <a:lvl1pPr algn="r" rtl="0" fontAlgn="base">
              <a:spcBef>
                <a:spcPct val="0"/>
              </a:spcBef>
              <a:spcAft>
                <a:spcPct val="0"/>
              </a:spcAft>
              <a:defRPr sz="21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fld id="{D4A1FD54-C41D-4A27-A6D3-8DB0045D172C}" type="slidenum">
              <a:rPr lang="en-US" sz="1700" b="0" smtClean="0"/>
              <a:pPr/>
              <a:t>‹#›</a:t>
            </a:fld>
            <a:endParaRPr lang="en-US" sz="1700" b="0"/>
          </a:p>
        </p:txBody>
      </p:sp>
      <p:sp>
        <p:nvSpPr>
          <p:cNvPr id="11" name="TextBox 10">
            <a:extLst>
              <a:ext uri="{FF2B5EF4-FFF2-40B4-BE49-F238E27FC236}">
                <a16:creationId xmlns:a16="http://schemas.microsoft.com/office/drawing/2014/main" id="{1F81E7C3-E7C1-49B7-8209-25F270A7A428}"/>
              </a:ext>
            </a:extLst>
          </p:cNvPr>
          <p:cNvSpPr txBox="1"/>
          <p:nvPr/>
        </p:nvSpPr>
        <p:spPr>
          <a:xfrm>
            <a:off x="4120411" y="1776472"/>
            <a:ext cx="1190935" cy="362707"/>
          </a:xfrm>
          <a:prstGeom prst="rect">
            <a:avLst/>
          </a:prstGeom>
          <a:noFill/>
        </p:spPr>
        <p:txBody>
          <a:bodyPr wrap="square" lIns="93150" tIns="46577" rIns="93150" bIns="46577" rtlCol="0">
            <a:spAutoFit/>
          </a:bodyPr>
          <a:lstStyle/>
          <a:p>
            <a:pPr algn="r"/>
            <a:r>
              <a:rPr lang="en-US" sz="1700"/>
              <a:t>Slide #</a:t>
            </a:r>
          </a:p>
        </p:txBody>
      </p:sp>
      <p:pic>
        <p:nvPicPr>
          <p:cNvPr id="7" name="Picture 9" descr="C:\Documents and Settings\heneghant\Desktop\Horiz_StackedType\ARC_Logo_Bttn_HorizStkd_RGB.png">
            <a:extLst>
              <a:ext uri="{FF2B5EF4-FFF2-40B4-BE49-F238E27FC236}">
                <a16:creationId xmlns:a16="http://schemas.microsoft.com/office/drawing/2014/main" id="{B2BAD0DA-7C02-4703-AE3B-25E3718A34FB}"/>
              </a:ext>
            </a:extLst>
          </p:cNvPr>
          <p:cNvPicPr>
            <a:picLocks noChangeAspect="1" noChangeArrowheads="1"/>
          </p:cNvPicPr>
          <p:nvPr/>
        </p:nvPicPr>
        <p:blipFill>
          <a:blip r:embed="rId2" cstate="print"/>
          <a:srcRect/>
          <a:stretch>
            <a:fillRect/>
          </a:stretch>
        </p:blipFill>
        <p:spPr bwMode="auto">
          <a:xfrm>
            <a:off x="-24339" y="8622005"/>
            <a:ext cx="1786188" cy="807203"/>
          </a:xfrm>
          <a:prstGeom prst="rect">
            <a:avLst/>
          </a:prstGeom>
          <a:noFill/>
          <a:ln w="9525">
            <a:noFill/>
            <a:miter lim="800000"/>
            <a:headEnd/>
            <a:tailEnd/>
          </a:ln>
        </p:spPr>
      </p:pic>
      <p:pic>
        <p:nvPicPr>
          <p:cNvPr id="10" name="Picture 9">
            <a:extLst>
              <a:ext uri="{FF2B5EF4-FFF2-40B4-BE49-F238E27FC236}">
                <a16:creationId xmlns:a16="http://schemas.microsoft.com/office/drawing/2014/main" id="{0E6D1CFF-92D3-493F-B94C-882DBA83C3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069" y="113194"/>
            <a:ext cx="2007497" cy="400845"/>
          </a:xfrm>
          <a:prstGeom prst="rect">
            <a:avLst/>
          </a:prstGeom>
        </p:spPr>
      </p:pic>
      <p:sp>
        <p:nvSpPr>
          <p:cNvPr id="6" name="Slide Number Placeholder 5">
            <a:extLst>
              <a:ext uri="{FF2B5EF4-FFF2-40B4-BE49-F238E27FC236}">
                <a16:creationId xmlns:a16="http://schemas.microsoft.com/office/drawing/2014/main" id="{9DC7FFD6-76B0-46CC-A462-70260FFD4716}"/>
              </a:ext>
            </a:extLst>
          </p:cNvPr>
          <p:cNvSpPr>
            <a:spLocks noGrp="1"/>
          </p:cNvSpPr>
          <p:nvPr>
            <p:ph type="sldNum" sz="quarter" idx="5"/>
          </p:nvPr>
        </p:nvSpPr>
        <p:spPr>
          <a:xfrm>
            <a:off x="3919618" y="8747040"/>
            <a:ext cx="3038145" cy="465742"/>
          </a:xfrm>
          <a:prstGeom prst="rect">
            <a:avLst/>
          </a:prstGeom>
        </p:spPr>
        <p:txBody>
          <a:bodyPr vert="horz" lIns="88126" tIns="44064" rIns="88126" bIns="44064" rtlCol="0" anchor="b"/>
          <a:lstStyle>
            <a:lvl1pPr algn="r">
              <a:defRPr sz="1200"/>
            </a:lvl1pPr>
          </a:lstStyle>
          <a:p>
            <a:fld id="{C91E33AF-983A-4509-AF90-DCBAAF6EE19E}" type="slidenum">
              <a:rPr lang="en-US" smtClean="0"/>
              <a:t>‹#›</a:t>
            </a:fld>
            <a:endParaRPr lang="en-US"/>
          </a:p>
        </p:txBody>
      </p:sp>
    </p:spTree>
    <p:extLst>
      <p:ext uri="{BB962C8B-B14F-4D97-AF65-F5344CB8AC3E}">
        <p14:creationId xmlns:p14="http://schemas.microsoft.com/office/powerpoint/2010/main" val="270648216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redcross.org/images/MEDIA_CustomProductCatalog/m38640160_Home_Fire_Escape_Plan.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1E33AF-983A-4509-AF90-DCBAAF6EE19E}" type="slidenum">
              <a:rPr lang="en-US" smtClean="0"/>
              <a:t>1</a:t>
            </a:fld>
            <a:endParaRPr lang="en-US"/>
          </a:p>
        </p:txBody>
      </p:sp>
    </p:spTree>
    <p:extLst>
      <p:ext uri="{BB962C8B-B14F-4D97-AF65-F5344CB8AC3E}">
        <p14:creationId xmlns:p14="http://schemas.microsoft.com/office/powerpoint/2010/main" val="3270239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ARC volunteer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91E33AF-983A-4509-AF90-DCBAAF6EE19E}"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4030440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t>Welcome to this </a:t>
            </a:r>
            <a:r>
              <a:rPr lang="en-US" i="1"/>
              <a:t>Be Red Cross Ready</a:t>
            </a:r>
            <a:r>
              <a:rPr lang="en-US"/>
              <a:t> presentation. Thank you for your interest and for joining us today. </a:t>
            </a:r>
          </a:p>
          <a:p>
            <a:pPr fontAlgn="base"/>
            <a:endParaRPr lang="en-US"/>
          </a:p>
          <a:p>
            <a:pPr fontAlgn="base"/>
            <a:r>
              <a:rPr lang="en-US"/>
              <a:t>My name is … </a:t>
            </a:r>
          </a:p>
          <a:p>
            <a:pPr fontAlgn="base"/>
            <a:r>
              <a:rPr lang="en-US" i="1"/>
              <a:t>	</a:t>
            </a:r>
          </a:p>
          <a:p>
            <a:pPr fontAlgn="base"/>
            <a:r>
              <a:rPr lang="en-US" b="1" i="1" u="sng">
                <a:solidFill>
                  <a:srgbClr val="004B79"/>
                </a:solidFill>
              </a:rPr>
              <a:t>Speaker Note</a:t>
            </a:r>
            <a:r>
              <a:rPr lang="en-US" b="1" i="1">
                <a:solidFill>
                  <a:srgbClr val="004B79"/>
                </a:solidFill>
              </a:rPr>
              <a:t>: If time permits, ask participants to introduce themselves. </a:t>
            </a:r>
          </a:p>
          <a:p>
            <a:pPr fontAlgn="base"/>
            <a:endParaRPr lang="en-US" i="1"/>
          </a:p>
          <a:p>
            <a:pPr fontAlgn="base"/>
            <a:r>
              <a:rPr lang="en-US"/>
              <a:t>Before we get started, let’s briefly go over some safety and logistics information:</a:t>
            </a:r>
          </a:p>
          <a:p>
            <a:pPr fontAlgn="base"/>
            <a:r>
              <a:rPr lang="en-US" i="1"/>
              <a:t>     </a:t>
            </a:r>
          </a:p>
          <a:p>
            <a:pPr marL="160576" indent="-160576" fontAlgn="base">
              <a:buFont typeface="Wingdings" panose="05000000000000000000" pitchFamily="2" charset="2"/>
              <a:buChar char="Ø"/>
            </a:pPr>
            <a:r>
              <a:rPr lang="en-US" b="1" i="1">
                <a:solidFill>
                  <a:srgbClr val="004B79"/>
                </a:solidFill>
              </a:rPr>
              <a:t>Review location’s safety information:</a:t>
            </a:r>
          </a:p>
          <a:p>
            <a:pPr marL="160576" indent="-160576" fontAlgn="base">
              <a:buFont typeface="Arial" panose="020B0604020202020204" pitchFamily="34" charset="0"/>
              <a:buChar char="•"/>
            </a:pPr>
            <a:endParaRPr lang="en-US" i="1"/>
          </a:p>
          <a:p>
            <a:pPr marL="160576" indent="-160576" fontAlgn="base">
              <a:buFont typeface="Arial" panose="020B0604020202020204" pitchFamily="34" charset="0"/>
              <a:buChar char="•"/>
            </a:pPr>
            <a:r>
              <a:rPr lang="en-US" i="1"/>
              <a:t>Location of emergency exits</a:t>
            </a:r>
          </a:p>
          <a:p>
            <a:pPr marL="160576" indent="-160576">
              <a:buFont typeface="Arial" panose="020B0604020202020204" pitchFamily="34" charset="0"/>
              <a:buChar char="•"/>
            </a:pPr>
            <a:r>
              <a:rPr lang="en-US" i="1"/>
              <a:t>Designated meeting place in the event of a fire</a:t>
            </a:r>
          </a:p>
          <a:p>
            <a:pPr marL="160576" indent="-160576">
              <a:buFont typeface="Arial" panose="020B0604020202020204" pitchFamily="34" charset="0"/>
              <a:buChar char="•"/>
            </a:pPr>
            <a:r>
              <a:rPr lang="en-US" i="1"/>
              <a:t>Location of AED</a:t>
            </a:r>
          </a:p>
          <a:p>
            <a:pPr marL="160576" indent="-160576">
              <a:buFont typeface="Arial" panose="020B0604020202020204" pitchFamily="34" charset="0"/>
              <a:buChar char="•"/>
            </a:pPr>
            <a:r>
              <a:rPr lang="en-US" i="1"/>
              <a:t>Other safety information (Customizable)</a:t>
            </a:r>
          </a:p>
          <a:p>
            <a:pPr fontAlgn="base"/>
            <a:endParaRPr lang="en-US" i="1"/>
          </a:p>
          <a:p>
            <a:pPr marL="160576" indent="-160576" fontAlgn="base">
              <a:buFont typeface="Wingdings" panose="05000000000000000000" pitchFamily="2" charset="2"/>
              <a:buChar char="Ø"/>
            </a:pPr>
            <a:r>
              <a:rPr lang="en-US" b="1" i="1">
                <a:solidFill>
                  <a:srgbClr val="004B79"/>
                </a:solidFill>
              </a:rPr>
              <a:t>Review logistics, may include:</a:t>
            </a:r>
          </a:p>
          <a:p>
            <a:pPr marL="160576" indent="-160576" fontAlgn="base">
              <a:buFont typeface="Arial" panose="020B0604020202020204" pitchFamily="34" charset="0"/>
              <a:buChar char="•"/>
            </a:pPr>
            <a:endParaRPr lang="en-US" i="1"/>
          </a:p>
          <a:p>
            <a:pPr marL="160576" indent="-160576">
              <a:buFont typeface="Arial" panose="020B0604020202020204" pitchFamily="34" charset="0"/>
              <a:buChar char="•"/>
            </a:pPr>
            <a:r>
              <a:rPr lang="en-US" i="1"/>
              <a:t>Location of bathrooms</a:t>
            </a:r>
          </a:p>
          <a:p>
            <a:pPr marL="160576" indent="-160576">
              <a:buFont typeface="Arial" panose="020B0604020202020204" pitchFamily="34" charset="0"/>
              <a:buChar char="•"/>
            </a:pPr>
            <a:r>
              <a:rPr lang="en-US" i="1"/>
              <a:t>Schedule for breaks</a:t>
            </a:r>
          </a:p>
          <a:p>
            <a:pPr marL="160576" indent="-160576">
              <a:buFont typeface="Arial" panose="020B0604020202020204" pitchFamily="34" charset="0"/>
              <a:buChar char="•"/>
            </a:pPr>
            <a:r>
              <a:rPr lang="en-US" i="1"/>
              <a:t>Smoking areas</a:t>
            </a:r>
          </a:p>
          <a:p>
            <a:pPr marL="160576" indent="-160576">
              <a:buFont typeface="Arial" panose="020B0604020202020204" pitchFamily="34" charset="0"/>
              <a:buChar char="•"/>
            </a:pPr>
            <a:r>
              <a:rPr lang="en-US" i="1"/>
              <a:t>Cell phones are only to be used outside of the classroom - please silence them.</a:t>
            </a:r>
          </a:p>
          <a:p>
            <a:pPr marL="160576" indent="-160576">
              <a:buFont typeface="Arial" panose="020B0604020202020204" pitchFamily="34" charset="0"/>
              <a:buChar char="•"/>
            </a:pPr>
            <a:r>
              <a:rPr lang="en-US" i="1"/>
              <a:t>Listen respectfully to others.</a:t>
            </a:r>
          </a:p>
          <a:p>
            <a:pPr marL="160576" indent="-160576" fontAlgn="base">
              <a:buFont typeface="Arial" panose="020B0604020202020204" pitchFamily="34" charset="0"/>
              <a:buChar char="•"/>
            </a:pPr>
            <a:r>
              <a:rPr lang="en-US" i="1"/>
              <a:t>Any other location-specific information, i.e. parking restrictions, etc. </a:t>
            </a:r>
          </a:p>
          <a:p>
            <a:pPr marL="160576" indent="-160576" fontAlgn="base">
              <a:buFont typeface="Arial" panose="020B0604020202020204" pitchFamily="34" charset="0"/>
              <a:buChar char="•"/>
            </a:pPr>
            <a:endParaRPr lang="en-US" i="1"/>
          </a:p>
          <a:p>
            <a:pPr marL="165237" indent="-165237" fontAlgn="base">
              <a:buFont typeface="Wingdings" panose="05000000000000000000" pitchFamily="2" charset="2"/>
              <a:buChar char="Ø"/>
            </a:pPr>
            <a:r>
              <a:rPr lang="en-US" b="1" i="1">
                <a:solidFill>
                  <a:srgbClr val="004B79"/>
                </a:solidFill>
              </a:rPr>
              <a:t>If you’ve set aside seats for those with low vision or difficulty hearing, advise them to </a:t>
            </a:r>
            <a:r>
              <a:rPr lang="en-US" b="1" i="1" baseline="0">
                <a:solidFill>
                  <a:srgbClr val="004B79"/>
                </a:solidFill>
              </a:rPr>
              <a:t>“please take a seat in the front if you like to hear or see the presentation better.”</a:t>
            </a:r>
            <a:endParaRPr lang="en-US" i="1"/>
          </a:p>
          <a:p>
            <a:endParaRPr lang="en-US"/>
          </a:p>
        </p:txBody>
      </p:sp>
      <p:sp>
        <p:nvSpPr>
          <p:cNvPr id="4" name="Slide Number Placeholder 3"/>
          <p:cNvSpPr>
            <a:spLocks noGrp="1"/>
          </p:cNvSpPr>
          <p:nvPr>
            <p:ph type="sldNum" sz="quarter" idx="5"/>
          </p:nvPr>
        </p:nvSpPr>
        <p:spPr/>
        <p:txBody>
          <a:bodyPr/>
          <a:lstStyle/>
          <a:p>
            <a:fld id="{C91E33AF-983A-4509-AF90-DCBAAF6EE19E}" type="slidenum">
              <a:rPr lang="en-US" smtClean="0"/>
              <a:t>3</a:t>
            </a:fld>
            <a:endParaRPr lang="en-US"/>
          </a:p>
        </p:txBody>
      </p:sp>
    </p:spTree>
    <p:extLst>
      <p:ext uri="{BB962C8B-B14F-4D97-AF65-F5344CB8AC3E}">
        <p14:creationId xmlns:p14="http://schemas.microsoft.com/office/powerpoint/2010/main" val="2631120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CE473B1-AF06-4F5F-B581-A6666FE999BC}"/>
              </a:ext>
            </a:extLst>
          </p:cNvPr>
          <p:cNvSpPr txBox="1"/>
          <p:nvPr/>
        </p:nvSpPr>
        <p:spPr>
          <a:xfrm>
            <a:off x="236601" y="110797"/>
            <a:ext cx="3962420" cy="366000"/>
          </a:xfrm>
          <a:prstGeom prst="rect">
            <a:avLst/>
          </a:prstGeom>
          <a:noFill/>
        </p:spPr>
        <p:txBody>
          <a:bodyPr wrap="square" lIns="88126" tIns="44064" rIns="88126" bIns="44064" rtlCol="0">
            <a:spAutoFit/>
          </a:bodyPr>
          <a:lstStyle/>
          <a:p>
            <a:r>
              <a:rPr lang="en-US"/>
              <a:t>Preparedness Essentials</a:t>
            </a:r>
          </a:p>
        </p:txBody>
      </p:sp>
      <p:sp>
        <p:nvSpPr>
          <p:cNvPr id="3" name="Slide Image Placeholder 2">
            <a:extLst>
              <a:ext uri="{FF2B5EF4-FFF2-40B4-BE49-F238E27FC236}">
                <a16:creationId xmlns:a16="http://schemas.microsoft.com/office/drawing/2014/main" id="{09E4A978-ACCE-4765-9630-B0079FDB6290}"/>
              </a:ext>
            </a:extLst>
          </p:cNvPr>
          <p:cNvSpPr>
            <a:spLocks noGrp="1" noRot="1" noChangeAspect="1"/>
          </p:cNvSpPr>
          <p:nvPr>
            <p:ph type="sldImg"/>
          </p:nvPr>
        </p:nvSpPr>
        <p:spPr/>
      </p:sp>
      <p:sp>
        <p:nvSpPr>
          <p:cNvPr id="4" name="Notes Placeholder 3">
            <a:extLst>
              <a:ext uri="{FF2B5EF4-FFF2-40B4-BE49-F238E27FC236}">
                <a16:creationId xmlns:a16="http://schemas.microsoft.com/office/drawing/2014/main" id="{EE37DD91-EC40-4171-8674-B481E76D1591}"/>
              </a:ext>
            </a:extLst>
          </p:cNvPr>
          <p:cNvSpPr>
            <a:spLocks noGrp="1"/>
          </p:cNvSpPr>
          <p:nvPr>
            <p:ph type="body" idx="1"/>
          </p:nvPr>
        </p:nvSpPr>
        <p:spPr/>
        <p:txBody>
          <a:bodyPr/>
          <a:lstStyle/>
          <a:p>
            <a:pPr>
              <a:spcBef>
                <a:spcPts val="198"/>
              </a:spcBef>
              <a:tabLst>
                <a:tab pos="282886" algn="l"/>
              </a:tabLst>
            </a:pPr>
            <a:r>
              <a:rPr lang="en-US">
                <a:ea typeface="Calibri" panose="020F0502020204030204" pitchFamily="34" charset="0"/>
              </a:rPr>
              <a:t>The fact is that disasters happen:</a:t>
            </a:r>
          </a:p>
          <a:p>
            <a:pPr>
              <a:spcBef>
                <a:spcPts val="198"/>
              </a:spcBef>
              <a:tabLst>
                <a:tab pos="282886" algn="l"/>
              </a:tabLst>
            </a:pPr>
            <a:endParaRPr lang="en-US">
              <a:ea typeface="Calibri" panose="020F0502020204030204" pitchFamily="34" charset="0"/>
            </a:endParaRPr>
          </a:p>
          <a:p>
            <a:pPr marL="177225" indent="-165237">
              <a:spcBef>
                <a:spcPts val="198"/>
              </a:spcBef>
              <a:buFont typeface="Arial" panose="020B0604020202020204" pitchFamily="34" charset="0"/>
              <a:buChar char="•"/>
            </a:pPr>
            <a:r>
              <a:rPr lang="en-US">
                <a:ea typeface="Calibri" panose="020F0502020204030204" pitchFamily="34" charset="0"/>
              </a:rPr>
              <a:t>They happen often.</a:t>
            </a:r>
          </a:p>
          <a:p>
            <a:pPr marL="177225" indent="-165237">
              <a:spcBef>
                <a:spcPts val="198"/>
              </a:spcBef>
              <a:buFont typeface="Arial" panose="020B0604020202020204" pitchFamily="34" charset="0"/>
              <a:buChar char="•"/>
            </a:pPr>
            <a:r>
              <a:rPr lang="en-US">
                <a:ea typeface="Calibri" panose="020F0502020204030204" pitchFamily="34" charset="0"/>
              </a:rPr>
              <a:t>They happen with little or no warning.</a:t>
            </a:r>
          </a:p>
          <a:p>
            <a:pPr marL="177225" indent="-165237">
              <a:spcBef>
                <a:spcPts val="198"/>
              </a:spcBef>
              <a:buFont typeface="Arial" panose="020B0604020202020204" pitchFamily="34" charset="0"/>
              <a:buChar char="•"/>
            </a:pPr>
            <a:r>
              <a:rPr lang="en-US">
                <a:ea typeface="Calibri" panose="020F0502020204030204" pitchFamily="34" charset="0"/>
              </a:rPr>
              <a:t>They happen anywhere and at any time.</a:t>
            </a:r>
          </a:p>
          <a:p>
            <a:pPr marL="792084" lvl="1" indent="-339464">
              <a:spcBef>
                <a:spcPts val="198"/>
              </a:spcBef>
              <a:buFont typeface="Courier New" panose="02070309020205020404" pitchFamily="49" charset="0"/>
              <a:buChar char="-"/>
            </a:pPr>
            <a:endParaRPr lang="en-US">
              <a:ea typeface="Calibri" panose="020F0502020204030204" pitchFamily="34" charset="0"/>
            </a:endParaRPr>
          </a:p>
          <a:p>
            <a:pPr>
              <a:spcBef>
                <a:spcPts val="198"/>
              </a:spcBef>
              <a:tabLst>
                <a:tab pos="282886" algn="l"/>
              </a:tabLst>
            </a:pPr>
            <a:r>
              <a:rPr lang="en-US">
                <a:ea typeface="Calibri" panose="020F0502020204030204" pitchFamily="34" charset="0"/>
              </a:rPr>
              <a:t>Every year, communities across the United States face disasters.</a:t>
            </a:r>
          </a:p>
          <a:p>
            <a:pPr>
              <a:spcBef>
                <a:spcPts val="198"/>
              </a:spcBef>
              <a:tabLst>
                <a:tab pos="282886" algn="l"/>
              </a:tabLst>
            </a:pPr>
            <a:endParaRPr lang="en-US">
              <a:ea typeface="Calibri" panose="020F0502020204030204" pitchFamily="34" charset="0"/>
            </a:endParaRPr>
          </a:p>
          <a:p>
            <a:pPr marL="165237" indent="-165237">
              <a:spcBef>
                <a:spcPts val="198"/>
              </a:spcBef>
              <a:buFont typeface="Arial" panose="020B0604020202020204" pitchFamily="34" charset="0"/>
              <a:buChar char="•"/>
              <a:tabLst>
                <a:tab pos="282886" algn="l"/>
              </a:tabLst>
            </a:pPr>
            <a:r>
              <a:rPr lang="en-US">
                <a:ea typeface="Calibri" panose="020F0502020204030204" pitchFamily="34" charset="0"/>
              </a:rPr>
              <a:t>Hurricanes, Tornadoes, Floods, and Winter Storms</a:t>
            </a:r>
          </a:p>
          <a:p>
            <a:pPr marL="165237" indent="-165237">
              <a:spcBef>
                <a:spcPts val="198"/>
              </a:spcBef>
              <a:buFont typeface="Arial" panose="020B0604020202020204" pitchFamily="34" charset="0"/>
              <a:buChar char="•"/>
              <a:tabLst>
                <a:tab pos="282886" algn="l"/>
              </a:tabLst>
            </a:pPr>
            <a:r>
              <a:rPr lang="en-US">
                <a:ea typeface="Calibri" panose="020F0502020204030204" pitchFamily="34" charset="0"/>
              </a:rPr>
              <a:t>Wildfires burn thousands of square miles </a:t>
            </a:r>
          </a:p>
          <a:p>
            <a:pPr marL="165237" indent="-165237">
              <a:spcBef>
                <a:spcPts val="198"/>
              </a:spcBef>
              <a:buFont typeface="Arial" panose="020B0604020202020204" pitchFamily="34" charset="0"/>
              <a:buChar char="•"/>
              <a:tabLst>
                <a:tab pos="282886" algn="l"/>
              </a:tabLst>
            </a:pPr>
            <a:r>
              <a:rPr lang="en-US">
                <a:ea typeface="Calibri" panose="020F0502020204030204" pitchFamily="34" charset="0"/>
              </a:rPr>
              <a:t>And home fires impact thousands of households</a:t>
            </a:r>
          </a:p>
        </p:txBody>
      </p:sp>
      <p:sp>
        <p:nvSpPr>
          <p:cNvPr id="5" name="Slide Number Placeholder 4">
            <a:extLst>
              <a:ext uri="{FF2B5EF4-FFF2-40B4-BE49-F238E27FC236}">
                <a16:creationId xmlns:a16="http://schemas.microsoft.com/office/drawing/2014/main" id="{F4BD6253-5B46-4A14-8434-8B00723BAF43}"/>
              </a:ext>
            </a:extLst>
          </p:cNvPr>
          <p:cNvSpPr>
            <a:spLocks noGrp="1"/>
          </p:cNvSpPr>
          <p:nvPr>
            <p:ph type="sldNum" sz="quarter" idx="10"/>
          </p:nvPr>
        </p:nvSpPr>
        <p:spPr/>
        <p:txBody>
          <a:bodyPr/>
          <a:lstStyle/>
          <a:p>
            <a:fld id="{C91E33AF-983A-4509-AF90-DCBAAF6EE19E}" type="slidenum">
              <a:rPr lang="en-US" smtClean="0"/>
              <a:t>4</a:t>
            </a:fld>
            <a:endParaRPr lang="en-US"/>
          </a:p>
        </p:txBody>
      </p:sp>
    </p:spTree>
    <p:extLst>
      <p:ext uri="{BB962C8B-B14F-4D97-AF65-F5344CB8AC3E}">
        <p14:creationId xmlns:p14="http://schemas.microsoft.com/office/powerpoint/2010/main" val="2516808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9E49A986-4926-44A0-A9DA-B490D7D39FCD}"/>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9A4154B5-979A-4A47-8B4E-91CA8F39070D}"/>
              </a:ext>
            </a:extLst>
          </p:cNvPr>
          <p:cNvSpPr>
            <a:spLocks noGrp="1"/>
          </p:cNvSpPr>
          <p:nvPr>
            <p:ph type="body" idx="1"/>
          </p:nvPr>
        </p:nvSpPr>
        <p:spPr/>
        <p:txBody>
          <a:bodyPr/>
          <a:lstStyle/>
          <a:p>
            <a:pPr lvl="0"/>
            <a:r>
              <a:rPr lang="en-US"/>
              <a:t>In any of the disasters that we have talked about, a lot of people assume that someone else will be there to help.</a:t>
            </a:r>
          </a:p>
          <a:p>
            <a:pPr lvl="0"/>
            <a:endParaRPr lang="en-US"/>
          </a:p>
          <a:p>
            <a:pPr lvl="0"/>
            <a:r>
              <a:rPr lang="en-US"/>
              <a:t>However, resources just aren’t there to support everyone immediately.</a:t>
            </a:r>
          </a:p>
          <a:p>
            <a:pPr lvl="0"/>
            <a:endParaRPr lang="en-US"/>
          </a:p>
          <a:p>
            <a:pPr lvl="0"/>
            <a:r>
              <a:rPr lang="en-US"/>
              <a:t>First responders, disaster organizations, government agencies, and hospital emergency rooms do their best. </a:t>
            </a:r>
          </a:p>
          <a:p>
            <a:pPr lvl="0"/>
            <a:endParaRPr lang="en-US"/>
          </a:p>
          <a:p>
            <a:pPr lvl="0"/>
            <a:r>
              <a:rPr lang="en-US"/>
              <a:t>But, on average, these groups are staffed and prepared for normal day-to-day operations and resources may be limited during a disaster.</a:t>
            </a:r>
          </a:p>
          <a:p>
            <a:pPr lvl="0"/>
            <a:endParaRPr lang="en-US"/>
          </a:p>
          <a:p>
            <a:pPr lvl="0"/>
            <a:r>
              <a:rPr lang="en-US"/>
              <a:t>The truth is we will have to depend on ourselves first. Why? Because:</a:t>
            </a:r>
          </a:p>
          <a:p>
            <a:pPr lvl="0"/>
            <a:endParaRPr lang="en-US"/>
          </a:p>
          <a:p>
            <a:pPr marL="177225" indent="-165237">
              <a:spcBef>
                <a:spcPts val="198"/>
              </a:spcBef>
              <a:buFont typeface="Arial" panose="020B0604020202020204" pitchFamily="34" charset="0"/>
              <a:buChar char="•"/>
            </a:pPr>
            <a:r>
              <a:rPr lang="en-US"/>
              <a:t>Roads may be impassible.</a:t>
            </a:r>
          </a:p>
          <a:p>
            <a:pPr marL="177225" indent="-165237">
              <a:spcBef>
                <a:spcPts val="198"/>
              </a:spcBef>
              <a:buFont typeface="Arial" panose="020B0604020202020204" pitchFamily="34" charset="0"/>
              <a:buChar char="•"/>
            </a:pPr>
            <a:r>
              <a:rPr lang="en-US"/>
              <a:t>Utilities may be unavailable.</a:t>
            </a:r>
          </a:p>
          <a:p>
            <a:pPr marL="177225" indent="-165237">
              <a:spcBef>
                <a:spcPts val="198"/>
              </a:spcBef>
              <a:buFont typeface="Arial" panose="020B0604020202020204" pitchFamily="34" charset="0"/>
              <a:buChar char="•"/>
            </a:pPr>
            <a:r>
              <a:rPr lang="en-US"/>
              <a:t>Hospitals and first responders could be overwhelmed.</a:t>
            </a:r>
          </a:p>
          <a:p>
            <a:pPr marL="177225" indent="-165237">
              <a:spcBef>
                <a:spcPts val="198"/>
              </a:spcBef>
              <a:buFont typeface="Arial" panose="020B0604020202020204" pitchFamily="34" charset="0"/>
              <a:buChar char="•"/>
            </a:pPr>
            <a:r>
              <a:rPr lang="en-US"/>
              <a:t>And banks, grocery stores, gas stations, pharmacies, schools, and workplaces may be closed for days.</a:t>
            </a:r>
          </a:p>
          <a:p>
            <a:pPr>
              <a:spcBef>
                <a:spcPts val="600"/>
              </a:spcBef>
            </a:pPr>
            <a:endParaRPr lang="en-US"/>
          </a:p>
          <a:p>
            <a:r>
              <a:rPr lang="en-US"/>
              <a:t>You may also need to help others such as members of your household, neighbors or those who have functional or access needs</a:t>
            </a:r>
          </a:p>
          <a:p>
            <a:endParaRPr lang="en-US"/>
          </a:p>
          <a:p>
            <a:r>
              <a:rPr lang="en-US"/>
              <a:t>Do not count on receiving help right away.</a:t>
            </a:r>
          </a:p>
          <a:p>
            <a:endParaRPr lang="en-US" i="1"/>
          </a:p>
          <a:p>
            <a:r>
              <a:rPr lang="en-US" i="1"/>
              <a:t>---------------</a:t>
            </a:r>
          </a:p>
          <a:p>
            <a:r>
              <a:rPr lang="en-US" b="1" i="1"/>
              <a:t>Source: </a:t>
            </a:r>
          </a:p>
          <a:p>
            <a:r>
              <a:rPr lang="en-US" i="1"/>
              <a:t>American Red Cross Small Business Continuity &amp; Resilience Workshop</a:t>
            </a:r>
          </a:p>
        </p:txBody>
      </p:sp>
      <p:sp>
        <p:nvSpPr>
          <p:cNvPr id="9" name="TextBox 8">
            <a:extLst>
              <a:ext uri="{FF2B5EF4-FFF2-40B4-BE49-F238E27FC236}">
                <a16:creationId xmlns:a16="http://schemas.microsoft.com/office/drawing/2014/main" id="{61EC2118-F289-48BD-9D81-F92BDD895558}"/>
              </a:ext>
            </a:extLst>
          </p:cNvPr>
          <p:cNvSpPr txBox="1"/>
          <p:nvPr/>
        </p:nvSpPr>
        <p:spPr>
          <a:xfrm>
            <a:off x="236602" y="110797"/>
            <a:ext cx="3268599"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C9C04810-33AC-4978-9942-61E32C988DDE}"/>
              </a:ext>
            </a:extLst>
          </p:cNvPr>
          <p:cNvSpPr>
            <a:spLocks noGrp="1"/>
          </p:cNvSpPr>
          <p:nvPr>
            <p:ph type="sldNum" sz="quarter" idx="10"/>
          </p:nvPr>
        </p:nvSpPr>
        <p:spPr/>
        <p:txBody>
          <a:bodyPr/>
          <a:lstStyle/>
          <a:p>
            <a:fld id="{C91E33AF-983A-4509-AF90-DCBAAF6EE19E}" type="slidenum">
              <a:rPr lang="en-US" smtClean="0"/>
              <a:t>5</a:t>
            </a:fld>
            <a:endParaRPr lang="en-US"/>
          </a:p>
        </p:txBody>
      </p:sp>
    </p:spTree>
    <p:extLst>
      <p:ext uri="{BB962C8B-B14F-4D97-AF65-F5344CB8AC3E}">
        <p14:creationId xmlns:p14="http://schemas.microsoft.com/office/powerpoint/2010/main" val="3538978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B65D165C-F1C5-43A7-937E-29BE1050E67F}"/>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4D80992A-5CA3-4568-BB2D-52C38B24285E}"/>
              </a:ext>
            </a:extLst>
          </p:cNvPr>
          <p:cNvSpPr>
            <a:spLocks noGrp="1"/>
          </p:cNvSpPr>
          <p:nvPr>
            <p:ph type="body" idx="1"/>
          </p:nvPr>
        </p:nvSpPr>
        <p:spPr/>
        <p:txBody>
          <a:bodyPr/>
          <a:lstStyle/>
          <a:p>
            <a:pPr lvl="0"/>
            <a:r>
              <a:rPr lang="en-US"/>
              <a:t>All of us can and should be prepared to help ourselves and our</a:t>
            </a:r>
            <a:r>
              <a:rPr lang="en-US" baseline="0"/>
              <a:t> households.  </a:t>
            </a:r>
          </a:p>
          <a:p>
            <a:pPr lvl="0"/>
            <a:endParaRPr lang="en-US"/>
          </a:p>
          <a:p>
            <a:pPr marL="177225" indent="-165237">
              <a:spcBef>
                <a:spcPts val="198"/>
              </a:spcBef>
              <a:buFont typeface="Arial" panose="020B0604020202020204" pitchFamily="34" charset="0"/>
              <a:buChar char="•"/>
            </a:pPr>
            <a:r>
              <a:rPr lang="en-US"/>
              <a:t>Will preparation be perfect? No.</a:t>
            </a:r>
          </a:p>
          <a:p>
            <a:pPr marL="177225" indent="-165237">
              <a:spcBef>
                <a:spcPts val="198"/>
              </a:spcBef>
              <a:buFont typeface="Arial" panose="020B0604020202020204" pitchFamily="34" charset="0"/>
              <a:buChar char="•"/>
            </a:pPr>
            <a:r>
              <a:rPr lang="en-US"/>
              <a:t>Will preparation make things quick, easy, or painless? Not</a:t>
            </a:r>
            <a:r>
              <a:rPr lang="en-US" baseline="0"/>
              <a:t> always.  </a:t>
            </a:r>
            <a:endParaRPr lang="en-US"/>
          </a:p>
          <a:p>
            <a:pPr marL="177225" indent="-165237">
              <a:spcBef>
                <a:spcPts val="198"/>
              </a:spcBef>
              <a:buFont typeface="Arial" panose="020B0604020202020204" pitchFamily="34" charset="0"/>
              <a:buChar char="•"/>
            </a:pPr>
            <a:r>
              <a:rPr lang="en-US"/>
              <a:t>But planning and preparation will help you to be safe and recover quickly</a:t>
            </a:r>
            <a:r>
              <a:rPr lang="en-US" baseline="0"/>
              <a:t>.  </a:t>
            </a:r>
            <a:r>
              <a:rPr lang="en-US"/>
              <a:t> </a:t>
            </a:r>
          </a:p>
          <a:p>
            <a:pPr lvl="0"/>
            <a:endParaRPr lang="en-US"/>
          </a:p>
          <a:p>
            <a:pPr lvl="0"/>
            <a:r>
              <a:rPr lang="en-US" b="1" i="1">
                <a:solidFill>
                  <a:srgbClr val="004B79"/>
                </a:solidFill>
              </a:rPr>
              <a:t>ASK: </a:t>
            </a:r>
            <a:r>
              <a:rPr lang="en-US"/>
              <a:t>What does it mean to be prepared?</a:t>
            </a:r>
          </a:p>
          <a:p>
            <a:endParaRPr lang="en-US" i="1"/>
          </a:p>
          <a:p>
            <a:r>
              <a:rPr lang="en-US" b="1" i="1" u="sng">
                <a:solidFill>
                  <a:srgbClr val="004B79"/>
                </a:solidFill>
              </a:rPr>
              <a:t>Speaker Note</a:t>
            </a:r>
            <a:r>
              <a:rPr lang="en-US" b="1" i="1">
                <a:solidFill>
                  <a:srgbClr val="004B79"/>
                </a:solidFill>
              </a:rPr>
              <a:t>: Encourage participants to offer ideas.</a:t>
            </a:r>
            <a:r>
              <a:rPr lang="en-US" b="1">
                <a:solidFill>
                  <a:srgbClr val="004B79"/>
                </a:solidFill>
              </a:rPr>
              <a:t> Allow one to two minutes for responses.</a:t>
            </a:r>
          </a:p>
          <a:p>
            <a:endParaRPr lang="en-US" b="1" i="1">
              <a:solidFill>
                <a:srgbClr val="004B79"/>
              </a:solidFill>
            </a:endParaRPr>
          </a:p>
          <a:p>
            <a:pPr marL="169732" indent="-169732">
              <a:buFont typeface="Wingdings" panose="05000000000000000000" pitchFamily="2" charset="2"/>
              <a:buChar char="Ø"/>
            </a:pPr>
            <a:r>
              <a:rPr lang="en-US" b="1" i="1">
                <a:solidFill>
                  <a:srgbClr val="004B79"/>
                </a:solidFill>
              </a:rPr>
              <a:t>Regardless of the responses, summarize the discussion by defining preparation as follows:</a:t>
            </a:r>
          </a:p>
          <a:p>
            <a:pPr lvl="0"/>
            <a:endParaRPr lang="en-US"/>
          </a:p>
          <a:p>
            <a:pPr lvl="0"/>
            <a:r>
              <a:rPr lang="en-US"/>
              <a:t>When we are prepared we can:</a:t>
            </a:r>
          </a:p>
          <a:p>
            <a:pPr marL="169732" indent="-169732">
              <a:buFont typeface="Arial" panose="020B0604020202020204" pitchFamily="34" charset="0"/>
              <a:buChar char="•"/>
            </a:pPr>
            <a:endParaRPr lang="en-US"/>
          </a:p>
          <a:p>
            <a:pPr marL="177225" indent="-165237">
              <a:spcBef>
                <a:spcPts val="198"/>
              </a:spcBef>
              <a:buFont typeface="Arial" panose="020B0604020202020204" pitchFamily="34" charset="0"/>
              <a:buChar char="•"/>
            </a:pPr>
            <a:r>
              <a:rPr lang="en-US"/>
              <a:t>Take protective actions</a:t>
            </a:r>
            <a:r>
              <a:rPr lang="en-US" baseline="0"/>
              <a:t> to </a:t>
            </a:r>
            <a:r>
              <a:rPr lang="en-US"/>
              <a:t>be safe. </a:t>
            </a:r>
          </a:p>
          <a:p>
            <a:pPr marL="177225" indent="-165237">
              <a:spcBef>
                <a:spcPts val="198"/>
              </a:spcBef>
              <a:buFont typeface="Arial" panose="020B0604020202020204" pitchFamily="34" charset="0"/>
              <a:buChar char="•"/>
            </a:pPr>
            <a:r>
              <a:rPr lang="en-US"/>
              <a:t>React in the right ways.</a:t>
            </a:r>
          </a:p>
          <a:p>
            <a:pPr marL="177225" indent="-165237">
              <a:spcBef>
                <a:spcPts val="198"/>
              </a:spcBef>
              <a:buFont typeface="Arial" panose="020B0604020202020204" pitchFamily="34" charset="0"/>
              <a:buChar char="•"/>
            </a:pPr>
            <a:r>
              <a:rPr lang="en-US"/>
              <a:t>Adapt to tough challenges.</a:t>
            </a:r>
          </a:p>
          <a:p>
            <a:pPr marL="177225" indent="-165237">
              <a:spcBef>
                <a:spcPts val="198"/>
              </a:spcBef>
              <a:buFont typeface="Arial" panose="020B0604020202020204" pitchFamily="34" charset="0"/>
              <a:buChar char="•"/>
            </a:pPr>
            <a:r>
              <a:rPr lang="en-US"/>
              <a:t>And recover quickly from difficulties.</a:t>
            </a:r>
          </a:p>
          <a:p>
            <a:endParaRPr lang="en-US" i="1"/>
          </a:p>
          <a:p>
            <a:r>
              <a:rPr lang="en-US" i="1"/>
              <a:t>---------------</a:t>
            </a:r>
          </a:p>
          <a:p>
            <a:r>
              <a:rPr lang="en-US" b="1" i="1"/>
              <a:t>Source: </a:t>
            </a:r>
          </a:p>
          <a:p>
            <a:pPr defTabSz="905241">
              <a:defRPr/>
            </a:pPr>
            <a:r>
              <a:rPr lang="en-US" i="1"/>
              <a:t>Resilience definition adapted from The Road to Resilience, American Psychological Association</a:t>
            </a:r>
          </a:p>
        </p:txBody>
      </p:sp>
      <p:sp>
        <p:nvSpPr>
          <p:cNvPr id="9" name="TextBox 8">
            <a:extLst>
              <a:ext uri="{FF2B5EF4-FFF2-40B4-BE49-F238E27FC236}">
                <a16:creationId xmlns:a16="http://schemas.microsoft.com/office/drawing/2014/main" id="{C738BAB8-B3A4-486C-B3E5-A7B033C0732A}"/>
              </a:ext>
            </a:extLst>
          </p:cNvPr>
          <p:cNvSpPr txBox="1"/>
          <p:nvPr/>
        </p:nvSpPr>
        <p:spPr>
          <a:xfrm>
            <a:off x="236601" y="110797"/>
            <a:ext cx="3384904"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3D68DB97-5F95-445E-8E66-FCF3FC00852B}"/>
              </a:ext>
            </a:extLst>
          </p:cNvPr>
          <p:cNvSpPr>
            <a:spLocks noGrp="1"/>
          </p:cNvSpPr>
          <p:nvPr>
            <p:ph type="sldNum" sz="quarter" idx="10"/>
          </p:nvPr>
        </p:nvSpPr>
        <p:spPr/>
        <p:txBody>
          <a:bodyPr/>
          <a:lstStyle/>
          <a:p>
            <a:fld id="{C91E33AF-983A-4509-AF90-DCBAAF6EE19E}" type="slidenum">
              <a:rPr lang="en-US" smtClean="0"/>
              <a:t>6</a:t>
            </a:fld>
            <a:endParaRPr lang="en-US"/>
          </a:p>
        </p:txBody>
      </p:sp>
    </p:spTree>
    <p:extLst>
      <p:ext uri="{BB962C8B-B14F-4D97-AF65-F5344CB8AC3E}">
        <p14:creationId xmlns:p14="http://schemas.microsoft.com/office/powerpoint/2010/main" val="1781913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AB452F61-6783-450C-BAE0-399295657352}"/>
              </a:ext>
            </a:extLst>
          </p:cNvPr>
          <p:cNvSpPr>
            <a:spLocks noGrp="1" noRot="1" noChangeAspect="1"/>
          </p:cNvSpPr>
          <p:nvPr>
            <p:ph type="sldImg"/>
          </p:nvPr>
        </p:nvSpPr>
        <p:spPr/>
      </p:sp>
      <p:sp>
        <p:nvSpPr>
          <p:cNvPr id="6" name="Notes Placeholder 5">
            <a:extLst>
              <a:ext uri="{FF2B5EF4-FFF2-40B4-BE49-F238E27FC236}">
                <a16:creationId xmlns:a16="http://schemas.microsoft.com/office/drawing/2014/main" id="{E75BA27C-8FC5-48DD-AAE3-E89DCBDD4E6A}"/>
              </a:ext>
            </a:extLst>
          </p:cNvPr>
          <p:cNvSpPr>
            <a:spLocks noGrp="1"/>
          </p:cNvSpPr>
          <p:nvPr>
            <p:ph type="body" idx="1"/>
          </p:nvPr>
        </p:nvSpPr>
        <p:spPr/>
        <p:txBody>
          <a:bodyPr/>
          <a:lstStyle/>
          <a:p>
            <a:pPr lvl="0"/>
            <a:r>
              <a:rPr lang="en-US"/>
              <a:t>So, what does it take to be prepared?</a:t>
            </a:r>
          </a:p>
          <a:p>
            <a:pPr lvl="0"/>
            <a:endParaRPr lang="en-US"/>
          </a:p>
          <a:p>
            <a:pPr lvl="0"/>
            <a:r>
              <a:rPr lang="en-US"/>
              <a:t>To Be Red Cross Ready, you need to do three things:</a:t>
            </a:r>
          </a:p>
          <a:p>
            <a:pPr lvl="0"/>
            <a:endParaRPr lang="en-US" i="1"/>
          </a:p>
          <a:p>
            <a:pPr marL="169732" indent="-169732">
              <a:buFont typeface="Arial" panose="020B0604020202020204" pitchFamily="34" charset="0"/>
              <a:buChar char="•"/>
            </a:pPr>
            <a:r>
              <a:rPr lang="en-US" u="sng" cap="all" baseline="0"/>
              <a:t>Get a kit</a:t>
            </a:r>
            <a:r>
              <a:rPr lang="en-US" cap="all" baseline="0"/>
              <a:t> </a:t>
            </a:r>
            <a:r>
              <a:rPr lang="en-US"/>
              <a:t>– Your kit should contain the supplies you will need at home or can easily carry with you if you have to evacuate.</a:t>
            </a:r>
          </a:p>
          <a:p>
            <a:pPr marL="169732" indent="-169732">
              <a:buFont typeface="Arial" panose="020B0604020202020204" pitchFamily="34" charset="0"/>
              <a:buChar char="•"/>
            </a:pPr>
            <a:endParaRPr lang="en-US" u="sng"/>
          </a:p>
          <a:p>
            <a:pPr marL="169732" indent="-169732">
              <a:buFont typeface="Arial" panose="020B0604020202020204" pitchFamily="34" charset="0"/>
              <a:buChar char="•"/>
            </a:pPr>
            <a:r>
              <a:rPr lang="en-US" u="sng" cap="all" baseline="0"/>
              <a:t>Make a plan</a:t>
            </a:r>
            <a:r>
              <a:rPr lang="en-US" cap="all" baseline="0"/>
              <a:t> </a:t>
            </a:r>
            <a:r>
              <a:rPr lang="en-US"/>
              <a:t>– You should identify the steps you will take to respond to specific disasters. For each disaster, decide who in your household will do what, where you will go, and how you will communicate with each other.</a:t>
            </a:r>
          </a:p>
          <a:p>
            <a:pPr marL="169732" indent="-169732">
              <a:buFont typeface="Arial" panose="020B0604020202020204" pitchFamily="34" charset="0"/>
              <a:buChar char="•"/>
            </a:pPr>
            <a:endParaRPr lang="en-US" u="sng"/>
          </a:p>
          <a:p>
            <a:pPr marL="169732" indent="-169732">
              <a:buFont typeface="Arial" panose="020B0604020202020204" pitchFamily="34" charset="0"/>
              <a:buChar char="•"/>
            </a:pPr>
            <a:r>
              <a:rPr lang="en-US" u="sng" cap="all" baseline="0"/>
              <a:t>Be informed</a:t>
            </a:r>
            <a:r>
              <a:rPr lang="en-US" cap="all" baseline="0"/>
              <a:t> </a:t>
            </a:r>
            <a:r>
              <a:rPr lang="en-US"/>
              <a:t>– Finally, it is important that you are informed. Learn now about how you will get information if a disaster occurs and what resources are available in your community. This will allow you to quickly respond – to help yourself, your household, and your community.</a:t>
            </a:r>
          </a:p>
          <a:p>
            <a:pPr marL="169732" indent="-169732">
              <a:buFont typeface="Arial" panose="020B0604020202020204" pitchFamily="34" charset="0"/>
              <a:buChar char="•"/>
            </a:pPr>
            <a:endParaRPr lang="en-US"/>
          </a:p>
          <a:p>
            <a:r>
              <a:rPr lang="en-US"/>
              <a:t>Now, let’s look at each of these in more detail.</a:t>
            </a:r>
          </a:p>
          <a:p>
            <a:endParaRPr lang="en-US">
              <a:ea typeface="Calibri" panose="020F0502020204030204" pitchFamily="34" charset="0"/>
            </a:endParaRPr>
          </a:p>
          <a:p>
            <a:r>
              <a:rPr lang="en-US" i="1"/>
              <a:t>---------------</a:t>
            </a:r>
          </a:p>
          <a:p>
            <a:r>
              <a:rPr lang="en-US" b="1" i="1"/>
              <a:t>Source: </a:t>
            </a:r>
          </a:p>
          <a:p>
            <a:pPr defTabSz="905241">
              <a:defRPr/>
            </a:pPr>
            <a:r>
              <a:rPr lang="en-US" i="1"/>
              <a:t>American Red Cross Be Red Cross Ready Preparedness Fact Sheet</a:t>
            </a:r>
          </a:p>
        </p:txBody>
      </p:sp>
      <p:sp>
        <p:nvSpPr>
          <p:cNvPr id="9" name="TextBox 8">
            <a:extLst>
              <a:ext uri="{FF2B5EF4-FFF2-40B4-BE49-F238E27FC236}">
                <a16:creationId xmlns:a16="http://schemas.microsoft.com/office/drawing/2014/main" id="{20D11668-79DF-4E3B-95D2-DB270E4EC433}"/>
              </a:ext>
            </a:extLst>
          </p:cNvPr>
          <p:cNvSpPr txBox="1"/>
          <p:nvPr/>
        </p:nvSpPr>
        <p:spPr>
          <a:xfrm>
            <a:off x="236602" y="110797"/>
            <a:ext cx="3420999"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1AC75F71-5C11-4F84-91CE-5B6E1B452CFA}"/>
              </a:ext>
            </a:extLst>
          </p:cNvPr>
          <p:cNvSpPr>
            <a:spLocks noGrp="1"/>
          </p:cNvSpPr>
          <p:nvPr>
            <p:ph type="sldNum" sz="quarter" idx="10"/>
          </p:nvPr>
        </p:nvSpPr>
        <p:spPr/>
        <p:txBody>
          <a:bodyPr/>
          <a:lstStyle/>
          <a:p>
            <a:fld id="{C91E33AF-983A-4509-AF90-DCBAAF6EE19E}" type="slidenum">
              <a:rPr lang="en-US" smtClean="0"/>
              <a:t>8</a:t>
            </a:fld>
            <a:endParaRPr lang="en-US"/>
          </a:p>
        </p:txBody>
      </p:sp>
    </p:spTree>
    <p:extLst>
      <p:ext uri="{BB962C8B-B14F-4D97-AF65-F5344CB8AC3E}">
        <p14:creationId xmlns:p14="http://schemas.microsoft.com/office/powerpoint/2010/main" val="270593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a:extLst>
              <a:ext uri="{FF2B5EF4-FFF2-40B4-BE49-F238E27FC236}">
                <a16:creationId xmlns:a16="http://schemas.microsoft.com/office/drawing/2014/main" id="{8705877D-1068-4180-BD75-9ED9F7F7489E}"/>
              </a:ext>
            </a:extLst>
          </p:cNvPr>
          <p:cNvSpPr>
            <a:spLocks noGrp="1" noRot="1" noChangeAspect="1"/>
          </p:cNvSpPr>
          <p:nvPr>
            <p:ph type="sldImg"/>
          </p:nvPr>
        </p:nvSpPr>
        <p:spPr/>
      </p:sp>
      <p:sp>
        <p:nvSpPr>
          <p:cNvPr id="10" name="Notes Placeholder 9">
            <a:extLst>
              <a:ext uri="{FF2B5EF4-FFF2-40B4-BE49-F238E27FC236}">
                <a16:creationId xmlns:a16="http://schemas.microsoft.com/office/drawing/2014/main" id="{832FF85A-D515-4C3A-AB65-3960F618FA90}"/>
              </a:ext>
            </a:extLst>
          </p:cNvPr>
          <p:cNvSpPr>
            <a:spLocks noGrp="1"/>
          </p:cNvSpPr>
          <p:nvPr>
            <p:ph type="body" idx="1"/>
          </p:nvPr>
        </p:nvSpPr>
        <p:spPr/>
        <p:txBody>
          <a:bodyPr/>
          <a:lstStyle/>
          <a:p>
            <a:pPr lvl="0"/>
            <a:r>
              <a:rPr lang="en-US"/>
              <a:t>If a disaster strikes in your community, you might not have access to food, water, electricity, a medical facility, or even a drugstore.  </a:t>
            </a:r>
          </a:p>
          <a:p>
            <a:pPr lvl="0"/>
            <a:endParaRPr lang="en-US"/>
          </a:p>
          <a:p>
            <a:pPr lvl="0"/>
            <a:r>
              <a:rPr lang="en-US"/>
              <a:t>Preparing a disaster kit for your household is an important step to keep everyone safe and healthy during a disaster.</a:t>
            </a:r>
          </a:p>
          <a:p>
            <a:pPr lvl="0"/>
            <a:endParaRPr lang="en-US"/>
          </a:p>
          <a:p>
            <a:pPr lvl="0"/>
            <a:r>
              <a:rPr lang="en-US"/>
              <a:t>Consider assembling two kits of supplies:</a:t>
            </a:r>
          </a:p>
          <a:p>
            <a:pPr lvl="0"/>
            <a:endParaRPr lang="en-US"/>
          </a:p>
          <a:p>
            <a:pPr marL="160576" indent="-160576">
              <a:buFont typeface="Arial" panose="020B0604020202020204" pitchFamily="34" charset="0"/>
              <a:buChar char="•"/>
            </a:pPr>
            <a:r>
              <a:rPr lang="en-US"/>
              <a:t>In one kit put everything you will need to stay at home for at least three days. As you are able, work to gather enough supplies in this kit to last for two weeks.</a:t>
            </a:r>
          </a:p>
          <a:p>
            <a:pPr marL="160576" indent="-160576">
              <a:buFont typeface="Arial" panose="020B0604020202020204" pitchFamily="34" charset="0"/>
              <a:buChar char="•"/>
            </a:pPr>
            <a:endParaRPr lang="en-US"/>
          </a:p>
          <a:p>
            <a:pPr marL="160576" indent="-160576">
              <a:buFont typeface="Arial" panose="020B0604020202020204" pitchFamily="34" charset="0"/>
              <a:buChar char="•"/>
            </a:pPr>
            <a:r>
              <a:rPr lang="en-US"/>
              <a:t>The other kit (often called a “go bag”) should be a lightweight, smaller version that you can take with you if you have to leave your home quickly. It should contain everything that you would need to be on your own for three days. Based on the needs of th</a:t>
            </a:r>
            <a:r>
              <a:rPr lang="en-US" baseline="0"/>
              <a:t>e </a:t>
            </a:r>
            <a:r>
              <a:rPr lang="en-US"/>
              <a:t>members of your household, this could be one kit for the entire household or separate kits for each member.</a:t>
            </a:r>
          </a:p>
          <a:p>
            <a:pPr marL="160576" indent="-160576">
              <a:buFont typeface="Arial" panose="020B0604020202020204" pitchFamily="34" charset="0"/>
              <a:buChar char="•"/>
            </a:pPr>
            <a:endParaRPr lang="en-US"/>
          </a:p>
          <a:p>
            <a:r>
              <a:rPr lang="en-US"/>
              <a:t>Customize the kits to meet everyone’s personal needs and the disasters that are common to your area.</a:t>
            </a:r>
          </a:p>
          <a:p>
            <a:r>
              <a:rPr lang="en-US"/>
              <a:t> </a:t>
            </a:r>
            <a:endParaRPr lang="en-US" b="1"/>
          </a:p>
          <a:p>
            <a:r>
              <a:rPr lang="en-US" i="1"/>
              <a:t>---------------</a:t>
            </a:r>
          </a:p>
          <a:p>
            <a:r>
              <a:rPr lang="en-US" b="1" i="1"/>
              <a:t>Source: </a:t>
            </a:r>
          </a:p>
          <a:p>
            <a:r>
              <a:rPr lang="en-US" i="1"/>
              <a:t>American Red Cross Be Red Cross Ready Preparedness Fact Sheet</a:t>
            </a:r>
          </a:p>
        </p:txBody>
      </p:sp>
      <p:sp>
        <p:nvSpPr>
          <p:cNvPr id="12" name="TextBox 11">
            <a:extLst>
              <a:ext uri="{FF2B5EF4-FFF2-40B4-BE49-F238E27FC236}">
                <a16:creationId xmlns:a16="http://schemas.microsoft.com/office/drawing/2014/main" id="{9DD4F3DD-33E5-4038-B59C-2230D054A913}"/>
              </a:ext>
            </a:extLst>
          </p:cNvPr>
          <p:cNvSpPr txBox="1"/>
          <p:nvPr/>
        </p:nvSpPr>
        <p:spPr>
          <a:xfrm>
            <a:off x="236602" y="110797"/>
            <a:ext cx="3268599"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3AADCB3A-255C-4439-A067-ABF9D81EABC2}"/>
              </a:ext>
            </a:extLst>
          </p:cNvPr>
          <p:cNvSpPr>
            <a:spLocks noGrp="1"/>
          </p:cNvSpPr>
          <p:nvPr>
            <p:ph type="sldNum" sz="quarter" idx="10"/>
          </p:nvPr>
        </p:nvSpPr>
        <p:spPr/>
        <p:txBody>
          <a:bodyPr/>
          <a:lstStyle/>
          <a:p>
            <a:fld id="{C91E33AF-983A-4509-AF90-DCBAAF6EE19E}" type="slidenum">
              <a:rPr lang="en-US" smtClean="0"/>
              <a:t>9</a:t>
            </a:fld>
            <a:endParaRPr lang="en-US"/>
          </a:p>
        </p:txBody>
      </p:sp>
    </p:spTree>
    <p:extLst>
      <p:ext uri="{BB962C8B-B14F-4D97-AF65-F5344CB8AC3E}">
        <p14:creationId xmlns:p14="http://schemas.microsoft.com/office/powerpoint/2010/main" val="2732982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224E3AEA-FF89-4D78-B17F-CF7A79597502}"/>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6615C6DB-138B-4EB7-BF26-9ABB2D6FDA09}"/>
              </a:ext>
            </a:extLst>
          </p:cNvPr>
          <p:cNvSpPr>
            <a:spLocks noGrp="1"/>
          </p:cNvSpPr>
          <p:nvPr>
            <p:ph type="body" idx="1"/>
          </p:nvPr>
        </p:nvSpPr>
        <p:spPr/>
        <p:txBody>
          <a:bodyPr/>
          <a:lstStyle/>
          <a:p>
            <a:r>
              <a:rPr lang="en-US"/>
              <a:t>To build your kit, think about what you use on a daily basis and what you might do if those resources were limited or not available. Start with the basics – food, water, clean air, and any life-sustaining items members of your household need to maintain health, safety, and independence.</a:t>
            </a:r>
          </a:p>
          <a:p>
            <a:r>
              <a:rPr lang="en-US"/>
              <a:t> </a:t>
            </a:r>
          </a:p>
          <a:p>
            <a:r>
              <a:rPr lang="en-US"/>
              <a:t>Basic supplies include:</a:t>
            </a:r>
          </a:p>
          <a:p>
            <a:endParaRPr lang="en-US"/>
          </a:p>
          <a:p>
            <a:pPr marL="160576" indent="-160576">
              <a:buFont typeface="Arial" panose="020B0604020202020204" pitchFamily="34" charset="0"/>
              <a:buChar char="•"/>
            </a:pPr>
            <a:r>
              <a:rPr lang="en-US"/>
              <a:t>Nonperishable, easy-to-prepare food items, a manual can opener, and water. Remember, you may be without electricity and you may only have the amount of water that you have stored.</a:t>
            </a:r>
          </a:p>
          <a:p>
            <a:r>
              <a:rPr lang="en-US"/>
              <a:t> </a:t>
            </a:r>
          </a:p>
          <a:p>
            <a:r>
              <a:rPr lang="en-US" b="1" i="1" u="none">
                <a:solidFill>
                  <a:srgbClr val="004B79"/>
                </a:solidFill>
              </a:rPr>
              <a:t>ASK:</a:t>
            </a:r>
            <a:r>
              <a:rPr lang="en-US">
                <a:solidFill>
                  <a:srgbClr val="004B79"/>
                </a:solidFill>
              </a:rPr>
              <a:t> </a:t>
            </a:r>
            <a:r>
              <a:rPr lang="en-US"/>
              <a:t>How much water do you think you need to store?</a:t>
            </a:r>
          </a:p>
          <a:p>
            <a:r>
              <a:rPr lang="en-US"/>
              <a:t> </a:t>
            </a:r>
          </a:p>
          <a:p>
            <a:pPr defTabSz="856410"/>
            <a:r>
              <a:rPr lang="en-US" b="1" i="1" u="sng">
                <a:solidFill>
                  <a:srgbClr val="004B79"/>
                </a:solidFill>
              </a:rPr>
              <a:t>Speaker Note</a:t>
            </a:r>
            <a:r>
              <a:rPr lang="en-US" b="1" i="1">
                <a:solidFill>
                  <a:srgbClr val="004B79"/>
                </a:solidFill>
              </a:rPr>
              <a:t>: Allow for a few responses. </a:t>
            </a:r>
          </a:p>
          <a:p>
            <a:pPr defTabSz="856410"/>
            <a:endParaRPr lang="en-US" b="1" i="1">
              <a:solidFill>
                <a:srgbClr val="004B79"/>
              </a:solidFill>
            </a:endParaRPr>
          </a:p>
          <a:p>
            <a:pPr marL="160576" indent="-160576" defTabSz="856410">
              <a:buFont typeface="Wingdings" panose="05000000000000000000" pitchFamily="2" charset="2"/>
              <a:buChar char="Ø"/>
            </a:pPr>
            <a:r>
              <a:rPr lang="en-US" b="1" i="1">
                <a:solidFill>
                  <a:srgbClr val="004B79"/>
                </a:solidFill>
              </a:rPr>
              <a:t>Regardless of responses, provide the following:</a:t>
            </a:r>
          </a:p>
          <a:p>
            <a:r>
              <a:rPr lang="en-US"/>
              <a:t> </a:t>
            </a:r>
          </a:p>
          <a:p>
            <a:r>
              <a:rPr lang="en-US"/>
              <a:t>You should have at least one gallon of water per person, per day – half for drinking and half for sanitation. You may need more than this depending on the specific needs of those in your household and the environment in which you live. </a:t>
            </a:r>
          </a:p>
          <a:p>
            <a:r>
              <a:rPr lang="en-US"/>
              <a:t> </a:t>
            </a:r>
          </a:p>
          <a:p>
            <a:r>
              <a:rPr lang="en-US" b="1" i="1" u="sng">
                <a:solidFill>
                  <a:srgbClr val="004B79"/>
                </a:solidFill>
              </a:rPr>
              <a:t>Speaker Note:</a:t>
            </a:r>
            <a:r>
              <a:rPr lang="en-US" b="1" i="1">
                <a:solidFill>
                  <a:srgbClr val="004B79"/>
                </a:solidFill>
              </a:rPr>
              <a:t> If you are in a particularly hot region, provide an example of why more water may be necessary (at least at certain times of the year).</a:t>
            </a:r>
          </a:p>
          <a:p>
            <a:r>
              <a:rPr lang="en-US"/>
              <a:t> </a:t>
            </a:r>
          </a:p>
          <a:p>
            <a:pPr marL="177225" lvl="1" indent="-165237">
              <a:spcBef>
                <a:spcPts val="198"/>
              </a:spcBef>
              <a:buFont typeface="Arial" panose="020B0604020202020204" pitchFamily="34" charset="0"/>
              <a:buChar char="•"/>
            </a:pPr>
            <a:r>
              <a:rPr lang="en-US"/>
              <a:t>You will also want a flashlight and a battery-powered or hand-crank radio. </a:t>
            </a:r>
          </a:p>
          <a:p>
            <a:pPr marL="177225" lvl="1" indent="-165237">
              <a:spcBef>
                <a:spcPts val="198"/>
              </a:spcBef>
              <a:buFont typeface="Arial" panose="020B0604020202020204" pitchFamily="34" charset="0"/>
              <a:buChar char="•"/>
            </a:pPr>
            <a:r>
              <a:rPr lang="en-US"/>
              <a:t>If possible, get a NOAA Weather Radio so that you can receive important weather statements.</a:t>
            </a:r>
          </a:p>
          <a:p>
            <a:pPr marL="177225" lvl="1" indent="-165237">
              <a:spcBef>
                <a:spcPts val="198"/>
              </a:spcBef>
              <a:buFont typeface="Arial" panose="020B0604020202020204" pitchFamily="34" charset="0"/>
              <a:buChar char="•"/>
            </a:pPr>
            <a:r>
              <a:rPr lang="en-US"/>
              <a:t>You may also sign up in advance to receive emergency notifications from your local emergency services.</a:t>
            </a:r>
          </a:p>
          <a:p>
            <a:pPr marL="177225" indent="-165237">
              <a:spcBef>
                <a:spcPts val="198"/>
              </a:spcBef>
              <a:buFont typeface="Arial" panose="020B0604020202020204" pitchFamily="34" charset="0"/>
              <a:buChar char="•"/>
            </a:pPr>
            <a:r>
              <a:rPr lang="en-US"/>
              <a:t>Extra batteries</a:t>
            </a:r>
          </a:p>
          <a:p>
            <a:pPr marL="177225" indent="-165237">
              <a:spcBef>
                <a:spcPts val="198"/>
              </a:spcBef>
              <a:buFont typeface="Arial" panose="020B0604020202020204" pitchFamily="34" charset="0"/>
              <a:buChar char="•"/>
            </a:pPr>
            <a:r>
              <a:rPr lang="en-US"/>
              <a:t>A first aid kit</a:t>
            </a:r>
          </a:p>
          <a:p>
            <a:pPr marL="177225" lvl="1" indent="-165237">
              <a:spcBef>
                <a:spcPts val="198"/>
              </a:spcBef>
              <a:buFont typeface="Arial" panose="020B0604020202020204" pitchFamily="34" charset="0"/>
              <a:buChar char="•"/>
            </a:pPr>
            <a:r>
              <a:rPr lang="en-US"/>
              <a:t>A seven-day supply of medications and medical items</a:t>
            </a:r>
          </a:p>
          <a:p>
            <a:pPr marL="177225" lvl="1" indent="-165237">
              <a:spcBef>
                <a:spcPts val="198"/>
              </a:spcBef>
              <a:buFont typeface="Arial" panose="020B0604020202020204" pitchFamily="34" charset="0"/>
              <a:buChar char="•"/>
            </a:pPr>
            <a:r>
              <a:rPr lang="en-US"/>
              <a:t>Also keep a copy of prescriptions, dosage, and treatment information.</a:t>
            </a:r>
          </a:p>
          <a:p>
            <a:pPr marL="177225" lvl="1" indent="-165237">
              <a:spcBef>
                <a:spcPts val="198"/>
              </a:spcBef>
              <a:buFont typeface="Arial" panose="020B0604020202020204" pitchFamily="34" charset="0"/>
              <a:buChar char="•"/>
            </a:pPr>
            <a:r>
              <a:rPr lang="en-US"/>
              <a:t>Include battery backup power for power-dependent mobility devices, oxygen, and other assistive technology needs.</a:t>
            </a:r>
          </a:p>
          <a:p>
            <a:pPr marL="177225" lvl="1" indent="-165237">
              <a:spcBef>
                <a:spcPts val="198"/>
              </a:spcBef>
              <a:buFont typeface="Arial" panose="020B0604020202020204" pitchFamily="34" charset="0"/>
              <a:buChar char="•"/>
            </a:pPr>
            <a:r>
              <a:rPr lang="en-US"/>
              <a:t>Talk with your doctor or pharmacist about other actions you can take.</a:t>
            </a:r>
          </a:p>
          <a:p>
            <a:pPr marL="177225" lvl="1" indent="-165237">
              <a:spcBef>
                <a:spcPts val="198"/>
              </a:spcBef>
              <a:buFont typeface="Arial" panose="020B0604020202020204" pitchFamily="34" charset="0"/>
              <a:buChar char="•"/>
            </a:pPr>
            <a:r>
              <a:rPr lang="en-US"/>
              <a:t>A multi-purpose tool</a:t>
            </a:r>
          </a:p>
          <a:p>
            <a:pPr marL="177225" lvl="1" indent="-165237">
              <a:spcBef>
                <a:spcPts val="198"/>
              </a:spcBef>
              <a:buFont typeface="Arial" panose="020B0604020202020204" pitchFamily="34" charset="0"/>
              <a:buChar char="•"/>
            </a:pPr>
            <a:r>
              <a:rPr lang="en-US"/>
              <a:t>Sanitation and personal hygiene items</a:t>
            </a:r>
          </a:p>
          <a:p>
            <a:pPr marL="177225" lvl="1" indent="-165237">
              <a:spcBef>
                <a:spcPts val="198"/>
              </a:spcBef>
              <a:buFont typeface="Arial" panose="020B0604020202020204" pitchFamily="34" charset="0"/>
              <a:buChar char="•"/>
            </a:pPr>
            <a:r>
              <a:rPr lang="en-US"/>
              <a:t>Copies of personal documents such as medication lists and important medical information, proof of address, deed/lease to your home, passports, birth certificates, and insurance policies</a:t>
            </a:r>
          </a:p>
          <a:p>
            <a:pPr marL="177225" lvl="1" indent="-165237">
              <a:spcBef>
                <a:spcPts val="198"/>
              </a:spcBef>
              <a:buFont typeface="Arial" panose="020B0604020202020204" pitchFamily="34" charset="0"/>
              <a:buChar char="•"/>
            </a:pPr>
            <a:r>
              <a:rPr lang="en-US"/>
              <a:t>Current digital photos of loved ones – remember to update these every six months, especially for children</a:t>
            </a:r>
          </a:p>
          <a:p>
            <a:pPr marL="177225" lvl="1" indent="-165237">
              <a:spcBef>
                <a:spcPts val="198"/>
              </a:spcBef>
              <a:buFont typeface="Arial" panose="020B0604020202020204" pitchFamily="34" charset="0"/>
              <a:buChar char="•"/>
            </a:pPr>
            <a:r>
              <a:rPr lang="en-US"/>
              <a:t>A cell phone and charger</a:t>
            </a:r>
          </a:p>
          <a:p>
            <a:pPr marL="177225" lvl="1" indent="-165237">
              <a:spcBef>
                <a:spcPts val="198"/>
              </a:spcBef>
              <a:buFont typeface="Arial" panose="020B0604020202020204" pitchFamily="34" charset="0"/>
              <a:buChar char="•"/>
            </a:pPr>
            <a:r>
              <a:rPr lang="en-US"/>
              <a:t>Household member and emergency contact information</a:t>
            </a:r>
          </a:p>
          <a:p>
            <a:pPr marL="177225" lvl="1" indent="-165237">
              <a:spcBef>
                <a:spcPts val="198"/>
              </a:spcBef>
              <a:buFont typeface="Arial" panose="020B0604020202020204" pitchFamily="34" charset="0"/>
              <a:buChar char="•"/>
            </a:pPr>
            <a:r>
              <a:rPr lang="en-US"/>
              <a:t>Extra cash</a:t>
            </a:r>
          </a:p>
          <a:p>
            <a:pPr marL="177225" lvl="1" indent="-165237">
              <a:spcBef>
                <a:spcPts val="198"/>
              </a:spcBef>
              <a:buFont typeface="Arial" panose="020B0604020202020204" pitchFamily="34" charset="0"/>
              <a:buChar char="•"/>
            </a:pPr>
            <a:r>
              <a:rPr lang="en-US"/>
              <a:t>At least one emergency blanket</a:t>
            </a:r>
          </a:p>
          <a:p>
            <a:pPr marL="177225" lvl="1" indent="-165237">
              <a:spcBef>
                <a:spcPts val="198"/>
              </a:spcBef>
              <a:buFont typeface="Arial" panose="020B0604020202020204" pitchFamily="34" charset="0"/>
              <a:buChar char="•"/>
            </a:pPr>
            <a:r>
              <a:rPr lang="en-US"/>
              <a:t>Maps of the area – you may not have access to maps on your cell phones or computers</a:t>
            </a:r>
          </a:p>
          <a:p>
            <a:pPr marL="11988">
              <a:spcBef>
                <a:spcPts val="198"/>
              </a:spcBef>
            </a:pPr>
            <a:endParaRPr lang="en-US"/>
          </a:p>
          <a:p>
            <a:r>
              <a:rPr lang="en-US"/>
              <a:t>Don’t feel overwhelmed by this list!</a:t>
            </a:r>
            <a:r>
              <a:rPr lang="en-US" baseline="0"/>
              <a:t> </a:t>
            </a:r>
            <a:r>
              <a:rPr lang="en-US"/>
              <a:t>Preparedness is a process</a:t>
            </a:r>
            <a:r>
              <a:rPr lang="en-US" baseline="0"/>
              <a:t> that takes a little time. C</a:t>
            </a:r>
            <a:r>
              <a:rPr lang="en-US"/>
              <a:t>onsider building your kit one step at a time. Focus</a:t>
            </a:r>
            <a:r>
              <a:rPr lang="en-US" baseline="0"/>
              <a:t> on adding a few items each week until your kit is complete.  </a:t>
            </a:r>
          </a:p>
          <a:p>
            <a:endParaRPr lang="en-US"/>
          </a:p>
          <a:p>
            <a:r>
              <a:rPr lang="en-US"/>
              <a:t>Don't forget to make a kit for your pets or service animals. Be sure to include food, water, identification tags, and other necessary supplies. </a:t>
            </a:r>
          </a:p>
          <a:p>
            <a:r>
              <a:rPr lang="en-US"/>
              <a:t> </a:t>
            </a:r>
          </a:p>
          <a:p>
            <a:r>
              <a:rPr lang="en-US" b="1" i="1" u="sng">
                <a:solidFill>
                  <a:srgbClr val="004B79"/>
                </a:solidFill>
              </a:rPr>
              <a:t>Speaker Note</a:t>
            </a:r>
            <a:r>
              <a:rPr lang="en-US" b="1" i="1">
                <a:solidFill>
                  <a:srgbClr val="004B79"/>
                </a:solidFill>
              </a:rPr>
              <a:t>: Provide an example of an item that you may add to customize your kit (such as something for a household member with a specific need or because of a particular disaster).</a:t>
            </a:r>
          </a:p>
          <a:p>
            <a:r>
              <a:rPr lang="en-US"/>
              <a:t> </a:t>
            </a:r>
          </a:p>
          <a:p>
            <a:r>
              <a:rPr lang="en-US"/>
              <a:t>No matter what is in your kit, it's important that everything works when disaster strikes. Check the expiration dates of food, medicines, and batteries at least twice per year. Replace anything that has expired or is near expiration.</a:t>
            </a:r>
          </a:p>
          <a:p>
            <a:endParaRPr lang="en-US"/>
          </a:p>
          <a:p>
            <a:pPr>
              <a:spcBef>
                <a:spcPts val="198"/>
              </a:spcBef>
            </a:pPr>
            <a:endParaRPr lang="en-US">
              <a:ea typeface="Calibri" panose="020F0502020204030204" pitchFamily="34" charset="0"/>
            </a:endParaRPr>
          </a:p>
          <a:p>
            <a:r>
              <a:rPr lang="en-US" i="1"/>
              <a:t>---------------</a:t>
            </a:r>
          </a:p>
          <a:p>
            <a:r>
              <a:rPr lang="en-US" b="1" i="1"/>
              <a:t>Sources: </a:t>
            </a:r>
          </a:p>
          <a:p>
            <a:r>
              <a:rPr lang="en-US" i="1"/>
              <a:t>American Red Cross Be Red Cross Ready Preparedness Fact Sheet</a:t>
            </a:r>
          </a:p>
          <a:p>
            <a:pPr defTabSz="905241">
              <a:defRPr/>
            </a:pPr>
            <a:r>
              <a:rPr lang="en-US" i="1"/>
              <a:t>American Red Cross Small Business Continuity &amp; Resilience Workshop </a:t>
            </a:r>
          </a:p>
          <a:p>
            <a:pPr>
              <a:spcBef>
                <a:spcPts val="198"/>
              </a:spcBef>
            </a:pPr>
            <a:r>
              <a:rPr lang="en-US" i="1">
                <a:ea typeface="Calibri" panose="020F0502020204030204" pitchFamily="34" charset="0"/>
              </a:rPr>
              <a:t>www.fema.gov/media-library-data/1440775166124-c0fadbb53eb55116746e811f258efb10/FEMA-ReadySpNeeds_web_v3.pdf</a:t>
            </a:r>
          </a:p>
        </p:txBody>
      </p:sp>
      <p:sp>
        <p:nvSpPr>
          <p:cNvPr id="9" name="TextBox 8">
            <a:extLst>
              <a:ext uri="{FF2B5EF4-FFF2-40B4-BE49-F238E27FC236}">
                <a16:creationId xmlns:a16="http://schemas.microsoft.com/office/drawing/2014/main" id="{7562C56A-D60B-46A2-9CB8-5F630B41132E}"/>
              </a:ext>
            </a:extLst>
          </p:cNvPr>
          <p:cNvSpPr txBox="1"/>
          <p:nvPr/>
        </p:nvSpPr>
        <p:spPr>
          <a:xfrm>
            <a:off x="236602" y="110797"/>
            <a:ext cx="3806010"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9C57F05A-7B61-42D8-8C52-BB60E84C8BF3}"/>
              </a:ext>
            </a:extLst>
          </p:cNvPr>
          <p:cNvSpPr>
            <a:spLocks noGrp="1"/>
          </p:cNvSpPr>
          <p:nvPr>
            <p:ph type="sldNum" sz="quarter" idx="10"/>
          </p:nvPr>
        </p:nvSpPr>
        <p:spPr/>
        <p:txBody>
          <a:bodyPr/>
          <a:lstStyle/>
          <a:p>
            <a:fld id="{C91E33AF-983A-4509-AF90-DCBAAF6EE19E}" type="slidenum">
              <a:rPr lang="en-US" smtClean="0"/>
              <a:t>10</a:t>
            </a:fld>
            <a:endParaRPr lang="en-US"/>
          </a:p>
        </p:txBody>
      </p:sp>
      <p:sp>
        <p:nvSpPr>
          <p:cNvPr id="8" name="Rectangle 7">
            <a:extLst>
              <a:ext uri="{FF2B5EF4-FFF2-40B4-BE49-F238E27FC236}">
                <a16:creationId xmlns:a16="http://schemas.microsoft.com/office/drawing/2014/main" id="{6F2DA648-9799-4495-B4D2-E41D71857579}"/>
              </a:ext>
            </a:extLst>
          </p:cNvPr>
          <p:cNvSpPr/>
          <p:nvPr/>
        </p:nvSpPr>
        <p:spPr>
          <a:xfrm>
            <a:off x="4530785" y="2237147"/>
            <a:ext cx="2114491" cy="914884"/>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lIns="88126" tIns="44064" rIns="88126" bIns="44064" rtlCol="0" anchor="ctr"/>
          <a:lstStyle/>
          <a:p>
            <a:pPr algn="ctr"/>
            <a:r>
              <a:rPr lang="en-US">
                <a:solidFill>
                  <a:schemeClr val="bg2">
                    <a:lumMod val="10000"/>
                  </a:schemeClr>
                </a:solidFill>
              </a:rPr>
              <a:t>Script requires </a:t>
            </a:r>
            <a:r>
              <a:rPr lang="en-US" b="1">
                <a:solidFill>
                  <a:schemeClr val="bg2">
                    <a:lumMod val="10000"/>
                  </a:schemeClr>
                </a:solidFill>
              </a:rPr>
              <a:t>PERSONALIIZATION</a:t>
            </a:r>
            <a:endParaRPr lang="en-US">
              <a:solidFill>
                <a:schemeClr val="bg2">
                  <a:lumMod val="10000"/>
                </a:schemeClr>
              </a:solidFill>
            </a:endParaRPr>
          </a:p>
        </p:txBody>
      </p:sp>
    </p:spTree>
    <p:extLst>
      <p:ext uri="{BB962C8B-B14F-4D97-AF65-F5344CB8AC3E}">
        <p14:creationId xmlns:p14="http://schemas.microsoft.com/office/powerpoint/2010/main" val="609931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45637DD4-39B6-4D21-A61F-9F6E94ECF586}"/>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F2766FCE-9668-40D4-8A47-636E9EF92210}"/>
              </a:ext>
            </a:extLst>
          </p:cNvPr>
          <p:cNvSpPr>
            <a:spLocks noGrp="1"/>
          </p:cNvSpPr>
          <p:nvPr>
            <p:ph type="body" idx="1"/>
          </p:nvPr>
        </p:nvSpPr>
        <p:spPr/>
        <p:txBody>
          <a:bodyPr/>
          <a:lstStyle/>
          <a:p>
            <a:pPr lvl="0"/>
            <a:r>
              <a:rPr lang="en-US"/>
              <a:t>We've talked about the essentials for your kit. Now we need to talk about how you might need to customize your kit based on the specific needs of your household and on the types of disasters that are possible in this area. </a:t>
            </a:r>
          </a:p>
          <a:p>
            <a:pPr lvl="0"/>
            <a:endParaRPr lang="en-US"/>
          </a:p>
          <a:p>
            <a:pPr defTabSz="914266">
              <a:defRPr/>
            </a:pPr>
            <a:r>
              <a:rPr lang="en-US"/>
              <a:t>For example, there are weather radios with text display and a flashing alert so that you can stay informed even if you have difficulty hearing. </a:t>
            </a:r>
          </a:p>
          <a:p>
            <a:pPr lvl="0"/>
            <a:endParaRPr lang="en-US"/>
          </a:p>
          <a:p>
            <a:pPr lvl="0"/>
            <a:r>
              <a:rPr lang="en-US" b="1" i="1" u="none">
                <a:solidFill>
                  <a:srgbClr val="004B79"/>
                </a:solidFill>
              </a:rPr>
              <a:t>ASK</a:t>
            </a:r>
            <a:r>
              <a:rPr lang="en-US">
                <a:solidFill>
                  <a:srgbClr val="004B79"/>
                </a:solidFill>
              </a:rPr>
              <a:t>: </a:t>
            </a:r>
            <a:r>
              <a:rPr lang="en-US"/>
              <a:t>What other things might you want to add based on the specific needs of your household?</a:t>
            </a:r>
          </a:p>
          <a:p>
            <a:pPr lvl="0"/>
            <a:endParaRPr lang="en-US"/>
          </a:p>
          <a:p>
            <a:pPr lvl="0"/>
            <a:r>
              <a:rPr lang="en-US" b="1" i="1" u="sng">
                <a:solidFill>
                  <a:srgbClr val="004B79"/>
                </a:solidFill>
              </a:rPr>
              <a:t>Speaker Note</a:t>
            </a:r>
            <a:r>
              <a:rPr lang="en-US" b="1" i="1">
                <a:solidFill>
                  <a:srgbClr val="004B79"/>
                </a:solidFill>
              </a:rPr>
              <a:t>: Encourage participants to offer ideas. You may want to have someone record the responses on a flipchart or whiteboard.</a:t>
            </a:r>
          </a:p>
          <a:p>
            <a:pPr lvl="0"/>
            <a:endParaRPr lang="en-US">
              <a:solidFill>
                <a:srgbClr val="004B79"/>
              </a:solidFill>
            </a:endParaRPr>
          </a:p>
          <a:p>
            <a:pPr marL="160576" indent="-160576">
              <a:buFont typeface="Wingdings" panose="05000000000000000000" pitchFamily="2" charset="2"/>
              <a:buChar char="Ø"/>
            </a:pPr>
            <a:r>
              <a:rPr lang="en-US" b="1" i="1">
                <a:solidFill>
                  <a:srgbClr val="004B79"/>
                </a:solidFill>
              </a:rPr>
              <a:t>Regardless of the responses, summarize the discussion with the following:</a:t>
            </a:r>
          </a:p>
          <a:p>
            <a:pPr lvl="0"/>
            <a:endParaRPr lang="en-US"/>
          </a:p>
          <a:p>
            <a:pPr lvl="0"/>
            <a:r>
              <a:rPr lang="en-US"/>
              <a:t>Those are some great responses. You want to always be able to store what you need in your kit. So collect the following items, as appropriate, from around your home as soon as you become aware of a potential disaster or if you need to evacuate:</a:t>
            </a:r>
          </a:p>
          <a:p>
            <a:pPr lvl="0"/>
            <a:endParaRPr lang="en-US"/>
          </a:p>
          <a:p>
            <a:pPr marL="177225" lvl="1" indent="-165237">
              <a:spcBef>
                <a:spcPts val="198"/>
              </a:spcBef>
              <a:buFont typeface="Arial" panose="020B0604020202020204" pitchFamily="34" charset="0"/>
              <a:buChar char="•"/>
            </a:pPr>
            <a:r>
              <a:rPr lang="en-US"/>
              <a:t>Medical supplies – such as syringes, glucometers, diabetic testing strips, lancets, ostomy bags, and catheters.</a:t>
            </a:r>
          </a:p>
          <a:p>
            <a:pPr marL="171425" lvl="1">
              <a:spcBef>
                <a:spcPts val="198"/>
              </a:spcBef>
            </a:pPr>
            <a:r>
              <a:rPr lang="en-US"/>
              <a:t>If you undergo routine treatments or receive regular services, talk with your service provider about their disaster plans.</a:t>
            </a:r>
          </a:p>
          <a:p>
            <a:pPr marL="177225" lvl="1" indent="-165237">
              <a:spcBef>
                <a:spcPts val="198"/>
              </a:spcBef>
              <a:buFont typeface="Arial" panose="020B0604020202020204" pitchFamily="34" charset="0"/>
              <a:buChar char="•"/>
            </a:pPr>
            <a:r>
              <a:rPr lang="en-US"/>
              <a:t>Assistive or adaptive devices, including supplies for service animals</a:t>
            </a:r>
          </a:p>
          <a:p>
            <a:pPr marL="177225" lvl="1" indent="-165237">
              <a:spcBef>
                <a:spcPts val="198"/>
              </a:spcBef>
              <a:buFont typeface="Arial" panose="020B0604020202020204" pitchFamily="34" charset="0"/>
              <a:buChar char="•"/>
            </a:pPr>
            <a:r>
              <a:rPr lang="en-US"/>
              <a:t>Communication boards or tables</a:t>
            </a:r>
          </a:p>
          <a:p>
            <a:pPr marL="177225" lvl="1" indent="-165237">
              <a:spcBef>
                <a:spcPts val="198"/>
              </a:spcBef>
              <a:buFont typeface="Arial" panose="020B0604020202020204" pitchFamily="34" charset="0"/>
              <a:buChar char="•"/>
            </a:pPr>
            <a:r>
              <a:rPr lang="en-US"/>
              <a:t>Baby supplies like bottles, formula, baby food, and diapers</a:t>
            </a:r>
          </a:p>
          <a:p>
            <a:pPr marL="177225" lvl="1" indent="-165237">
              <a:spcBef>
                <a:spcPts val="198"/>
              </a:spcBef>
              <a:buFont typeface="Arial" panose="020B0604020202020204" pitchFamily="34" charset="0"/>
              <a:buChar char="•"/>
            </a:pPr>
            <a:r>
              <a:rPr lang="en-US"/>
              <a:t>Pet supplies – such as a collar, leash, ID, food, bowls, and a pet carrier</a:t>
            </a:r>
          </a:p>
          <a:p>
            <a:pPr marL="177225" lvl="1" indent="-165237">
              <a:spcBef>
                <a:spcPts val="198"/>
              </a:spcBef>
              <a:buFont typeface="Arial" panose="020B0604020202020204" pitchFamily="34" charset="0"/>
              <a:buChar char="•"/>
            </a:pPr>
            <a:r>
              <a:rPr lang="en-US"/>
              <a:t>An extra set of vehicle keys and house keys</a:t>
            </a:r>
          </a:p>
          <a:p>
            <a:pPr lvl="0"/>
            <a:endParaRPr lang="en-US"/>
          </a:p>
          <a:p>
            <a:pPr lvl="0"/>
            <a:r>
              <a:rPr lang="en-US" b="1" i="1" u="none">
                <a:solidFill>
                  <a:srgbClr val="004B79"/>
                </a:solidFill>
              </a:rPr>
              <a:t>ASK</a:t>
            </a:r>
            <a:r>
              <a:rPr lang="en-US">
                <a:solidFill>
                  <a:srgbClr val="004B79"/>
                </a:solidFill>
              </a:rPr>
              <a:t>: </a:t>
            </a:r>
            <a:r>
              <a:rPr lang="en-US"/>
              <a:t>Are there additional supplies that you might need because of the types of hazards we may face here?</a:t>
            </a:r>
          </a:p>
          <a:p>
            <a:pPr lvl="0"/>
            <a:endParaRPr lang="en-US"/>
          </a:p>
          <a:p>
            <a:pPr lvl="0"/>
            <a:r>
              <a:rPr lang="en-US" b="1" i="1" u="sng">
                <a:solidFill>
                  <a:srgbClr val="004B79"/>
                </a:solidFill>
              </a:rPr>
              <a:t>Speaker Note</a:t>
            </a:r>
            <a:r>
              <a:rPr lang="en-US" b="1" i="1">
                <a:solidFill>
                  <a:srgbClr val="004B79"/>
                </a:solidFill>
              </a:rPr>
              <a:t>: Encourage participants to offer ideas. You may want to have someone record the responses on a flipchart or whiteboard.</a:t>
            </a:r>
          </a:p>
          <a:p>
            <a:pPr lvl="0"/>
            <a:endParaRPr lang="en-US">
              <a:solidFill>
                <a:srgbClr val="004B79"/>
              </a:solidFill>
            </a:endParaRPr>
          </a:p>
          <a:p>
            <a:pPr marL="160576" indent="-160576">
              <a:buFont typeface="Wingdings" panose="05000000000000000000" pitchFamily="2" charset="2"/>
              <a:buChar char="Ø"/>
            </a:pPr>
            <a:r>
              <a:rPr lang="en-US" b="1" i="1">
                <a:solidFill>
                  <a:srgbClr val="004B79"/>
                </a:solidFill>
              </a:rPr>
              <a:t>Regardless of the responses, summarize the discussion with the following:</a:t>
            </a:r>
          </a:p>
          <a:p>
            <a:pPr lvl="0"/>
            <a:endParaRPr lang="en-US"/>
          </a:p>
          <a:p>
            <a:pPr lvl="0"/>
            <a:r>
              <a:rPr lang="en-US"/>
              <a:t>Additional supplies to keep at home or in your kit include:</a:t>
            </a:r>
          </a:p>
          <a:p>
            <a:pPr lvl="0"/>
            <a:endParaRPr lang="en-US"/>
          </a:p>
          <a:p>
            <a:pPr marL="177225" indent="-165237">
              <a:spcBef>
                <a:spcPts val="198"/>
              </a:spcBef>
              <a:buFont typeface="Arial" panose="020B0604020202020204" pitchFamily="34" charset="0"/>
              <a:buChar char="•"/>
            </a:pPr>
            <a:r>
              <a:rPr lang="en-US"/>
              <a:t>A whistle</a:t>
            </a:r>
          </a:p>
          <a:p>
            <a:pPr marL="177225" indent="-165237">
              <a:spcBef>
                <a:spcPts val="198"/>
              </a:spcBef>
              <a:buFont typeface="Arial" panose="020B0604020202020204" pitchFamily="34" charset="0"/>
              <a:buChar char="•"/>
            </a:pPr>
            <a:r>
              <a:rPr lang="en-US"/>
              <a:t>A</a:t>
            </a:r>
            <a:r>
              <a:rPr lang="en-US" baseline="0"/>
              <a:t> respirator</a:t>
            </a:r>
          </a:p>
          <a:p>
            <a:pPr marL="177225" indent="-165237">
              <a:spcBef>
                <a:spcPts val="198"/>
              </a:spcBef>
              <a:buFont typeface="Arial" panose="020B0604020202020204" pitchFamily="34" charset="0"/>
              <a:buChar char="•"/>
            </a:pPr>
            <a:r>
              <a:rPr lang="en-US"/>
              <a:t>Matches</a:t>
            </a:r>
          </a:p>
          <a:p>
            <a:pPr marL="177225" indent="-165237">
              <a:spcBef>
                <a:spcPts val="198"/>
              </a:spcBef>
              <a:buFont typeface="Arial" panose="020B0604020202020204" pitchFamily="34" charset="0"/>
              <a:buChar char="•"/>
            </a:pPr>
            <a:r>
              <a:rPr lang="en-US"/>
              <a:t>Rain gear</a:t>
            </a:r>
          </a:p>
          <a:p>
            <a:pPr marL="177225" indent="-165237">
              <a:spcBef>
                <a:spcPts val="198"/>
              </a:spcBef>
              <a:buFont typeface="Arial" panose="020B0604020202020204" pitchFamily="34" charset="0"/>
              <a:buChar char="•"/>
            </a:pPr>
            <a:r>
              <a:rPr lang="en-US"/>
              <a:t>Towels</a:t>
            </a:r>
          </a:p>
          <a:p>
            <a:pPr marL="177225" indent="-165237">
              <a:spcBef>
                <a:spcPts val="198"/>
              </a:spcBef>
              <a:buFont typeface="Arial" panose="020B0604020202020204" pitchFamily="34" charset="0"/>
              <a:buChar char="•"/>
            </a:pPr>
            <a:r>
              <a:rPr lang="en-US"/>
              <a:t>Work gloves</a:t>
            </a:r>
          </a:p>
          <a:p>
            <a:pPr marL="177225" indent="-165237">
              <a:spcBef>
                <a:spcPts val="198"/>
              </a:spcBef>
              <a:buFont typeface="Arial" panose="020B0604020202020204" pitchFamily="34" charset="0"/>
              <a:buChar char="•"/>
            </a:pPr>
            <a:r>
              <a:rPr lang="en-US"/>
              <a:t>Tools and supplies for securing your home</a:t>
            </a:r>
          </a:p>
          <a:p>
            <a:pPr marL="177225" indent="-165237">
              <a:spcBef>
                <a:spcPts val="198"/>
              </a:spcBef>
              <a:buFont typeface="Arial" panose="020B0604020202020204" pitchFamily="34" charset="0"/>
              <a:buChar char="•"/>
            </a:pPr>
            <a:r>
              <a:rPr lang="en-US"/>
              <a:t>Extra clothing, a hat, and sturdy shoes</a:t>
            </a:r>
          </a:p>
          <a:p>
            <a:pPr marL="177225" indent="-165237">
              <a:spcBef>
                <a:spcPts val="198"/>
              </a:spcBef>
              <a:buFont typeface="Arial" panose="020B0604020202020204" pitchFamily="34" charset="0"/>
              <a:buChar char="•"/>
            </a:pPr>
            <a:r>
              <a:rPr lang="en-US"/>
              <a:t>Plastic sheeting to keep things dry</a:t>
            </a:r>
          </a:p>
          <a:p>
            <a:pPr marL="177225" indent="-165237">
              <a:spcBef>
                <a:spcPts val="198"/>
              </a:spcBef>
              <a:buFont typeface="Arial" panose="020B0604020202020204" pitchFamily="34" charset="0"/>
              <a:buChar char="•"/>
            </a:pPr>
            <a:r>
              <a:rPr lang="en-US"/>
              <a:t>Duct tape</a:t>
            </a:r>
          </a:p>
          <a:p>
            <a:pPr marL="177225" indent="-165237">
              <a:spcBef>
                <a:spcPts val="198"/>
              </a:spcBef>
              <a:buFont typeface="Arial" panose="020B0604020202020204" pitchFamily="34" charset="0"/>
              <a:buChar char="•"/>
            </a:pPr>
            <a:r>
              <a:rPr lang="en-US"/>
              <a:t>Scissors</a:t>
            </a:r>
          </a:p>
          <a:p>
            <a:pPr marL="177225" indent="-165237">
              <a:spcBef>
                <a:spcPts val="198"/>
              </a:spcBef>
              <a:buFont typeface="Arial" panose="020B0604020202020204" pitchFamily="34" charset="0"/>
              <a:buChar char="•"/>
            </a:pPr>
            <a:r>
              <a:rPr lang="en-US"/>
              <a:t>Household bleach</a:t>
            </a:r>
          </a:p>
          <a:p>
            <a:pPr marL="177225" indent="-165237">
              <a:spcBef>
                <a:spcPts val="198"/>
              </a:spcBef>
              <a:buFont typeface="Arial" panose="020B0604020202020204" pitchFamily="34" charset="0"/>
              <a:buChar char="•"/>
            </a:pPr>
            <a:r>
              <a:rPr lang="en-US"/>
              <a:t>Entertainment items – items that bring you comfort when stressed (playing cards, photos, books, games, etc.)</a:t>
            </a:r>
          </a:p>
          <a:p>
            <a:pPr marL="177225" indent="-165237">
              <a:spcBef>
                <a:spcPts val="198"/>
              </a:spcBef>
              <a:buFont typeface="Arial" panose="020B0604020202020204" pitchFamily="34" charset="0"/>
              <a:buChar char="•"/>
            </a:pPr>
            <a:r>
              <a:rPr lang="en-US"/>
              <a:t>Blankets or sleeping bags</a:t>
            </a:r>
          </a:p>
          <a:p>
            <a:pPr marL="177225" indent="-165237">
              <a:spcBef>
                <a:spcPts val="198"/>
              </a:spcBef>
              <a:buFont typeface="Arial" panose="020B0604020202020204" pitchFamily="34" charset="0"/>
              <a:buChar char="•"/>
            </a:pPr>
            <a:r>
              <a:rPr lang="en-US"/>
              <a:t>Sunscreen and insect repellent</a:t>
            </a:r>
          </a:p>
          <a:p>
            <a:pPr lvl="0"/>
            <a:endParaRPr lang="en-US"/>
          </a:p>
          <a:p>
            <a:pPr lvl="0"/>
            <a:r>
              <a:rPr lang="en-US"/>
              <a:t>These additional items may provide additional protection from the elements and help with recovery.</a:t>
            </a:r>
          </a:p>
          <a:p>
            <a:endParaRPr lang="en-US" b="1" i="1"/>
          </a:p>
          <a:p>
            <a:r>
              <a:rPr lang="en-US" i="1"/>
              <a:t>---------------</a:t>
            </a:r>
          </a:p>
          <a:p>
            <a:r>
              <a:rPr lang="en-US" b="1" i="1"/>
              <a:t>Source: </a:t>
            </a:r>
          </a:p>
          <a:p>
            <a:r>
              <a:rPr lang="en-US" i="1"/>
              <a:t>American Red Cross Be Red Cross Ready Preparedness Fact Sheet</a:t>
            </a:r>
          </a:p>
        </p:txBody>
      </p:sp>
      <p:sp>
        <p:nvSpPr>
          <p:cNvPr id="9" name="TextBox 8">
            <a:extLst>
              <a:ext uri="{FF2B5EF4-FFF2-40B4-BE49-F238E27FC236}">
                <a16:creationId xmlns:a16="http://schemas.microsoft.com/office/drawing/2014/main" id="{5A11B699-BDF8-4EF3-AC37-ADFF7EFFB2AE}"/>
              </a:ext>
            </a:extLst>
          </p:cNvPr>
          <p:cNvSpPr txBox="1"/>
          <p:nvPr/>
        </p:nvSpPr>
        <p:spPr>
          <a:xfrm>
            <a:off x="236602" y="110797"/>
            <a:ext cx="3132241"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41985A8C-57A0-40C1-A699-086B623DE7BF}"/>
              </a:ext>
            </a:extLst>
          </p:cNvPr>
          <p:cNvSpPr>
            <a:spLocks noGrp="1"/>
          </p:cNvSpPr>
          <p:nvPr>
            <p:ph type="sldNum" sz="quarter" idx="10"/>
          </p:nvPr>
        </p:nvSpPr>
        <p:spPr/>
        <p:txBody>
          <a:bodyPr/>
          <a:lstStyle/>
          <a:p>
            <a:fld id="{C91E33AF-983A-4509-AF90-DCBAAF6EE19E}" type="slidenum">
              <a:rPr lang="en-US" smtClean="0"/>
              <a:t>11</a:t>
            </a:fld>
            <a:endParaRPr lang="en-US"/>
          </a:p>
        </p:txBody>
      </p:sp>
    </p:spTree>
    <p:extLst>
      <p:ext uri="{BB962C8B-B14F-4D97-AF65-F5344CB8AC3E}">
        <p14:creationId xmlns:p14="http://schemas.microsoft.com/office/powerpoint/2010/main" val="2005509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27F55180-B9E6-4FDA-9648-5E03D293C1FE}"/>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60373674-ABAF-4EC6-97BF-8BE7BA0E26C6}"/>
              </a:ext>
            </a:extLst>
          </p:cNvPr>
          <p:cNvSpPr>
            <a:spLocks noGrp="1"/>
          </p:cNvSpPr>
          <p:nvPr>
            <p:ph type="body" idx="1"/>
          </p:nvPr>
        </p:nvSpPr>
        <p:spPr/>
        <p:txBody>
          <a:bodyPr/>
          <a:lstStyle/>
          <a:p>
            <a:pPr lvl="0"/>
            <a:r>
              <a:rPr lang="en-US"/>
              <a:t>Knowing the hazards likely for your area, you can now make a plan.</a:t>
            </a:r>
          </a:p>
          <a:p>
            <a:pPr lvl="0"/>
            <a:endParaRPr lang="en-US"/>
          </a:p>
          <a:p>
            <a:pPr lvl="0"/>
            <a:r>
              <a:rPr lang="en-US"/>
              <a:t>Different hazards require you to take different actions. For instance, during a tornado, you</a:t>
            </a:r>
            <a:r>
              <a:rPr lang="en-US" baseline="0"/>
              <a:t> need to move to a</a:t>
            </a:r>
            <a:r>
              <a:rPr lang="en-US"/>
              <a:t> basement, storm cellar, or an interior room on the lowest floor with no windows.</a:t>
            </a:r>
            <a:r>
              <a:rPr lang="en-US" baseline="0"/>
              <a:t> </a:t>
            </a:r>
            <a:r>
              <a:rPr lang="en-US"/>
              <a:t>For a home fire, everyone needs to evacuate immediately and meet at their designated safe meeting place.  </a:t>
            </a:r>
          </a:p>
          <a:p>
            <a:pPr lvl="0"/>
            <a:r>
              <a:rPr lang="en-US"/>
              <a:t>  </a:t>
            </a:r>
          </a:p>
          <a:p>
            <a:pPr lvl="0"/>
            <a:r>
              <a:rPr lang="en-US"/>
              <a:t>Talk with everyone in your household about how to prepare for and respond to the hazards that are most likely to happen where you live, learn, work, and play.</a:t>
            </a:r>
          </a:p>
          <a:p>
            <a:pPr lvl="0"/>
            <a:endParaRPr lang="en-US"/>
          </a:p>
          <a:p>
            <a:pPr lvl="0"/>
            <a:r>
              <a:rPr lang="en-US"/>
              <a:t>Identify responsibilities for each member of your household and plan to work together as a team.</a:t>
            </a:r>
          </a:p>
          <a:p>
            <a:pPr lvl="0"/>
            <a:endParaRPr lang="en-US"/>
          </a:p>
          <a:p>
            <a:pPr lvl="0"/>
            <a:r>
              <a:rPr lang="en-US"/>
              <a:t>If a household member is in the military or has extended business travel on a regular basis, plan how you will respond if they are away.</a:t>
            </a:r>
          </a:p>
          <a:p>
            <a:pPr lvl="0"/>
            <a:endParaRPr lang="en-US"/>
          </a:p>
          <a:p>
            <a:pPr lvl="0"/>
            <a:r>
              <a:rPr lang="en-US"/>
              <a:t>Individuals with access and functional needs will need to prepare a bit differently. </a:t>
            </a:r>
          </a:p>
          <a:p>
            <a:pPr lvl="0"/>
            <a:endParaRPr lang="en-US"/>
          </a:p>
          <a:p>
            <a:pPr marL="177225" lvl="1" indent="-165237">
              <a:spcBef>
                <a:spcPts val="198"/>
              </a:spcBef>
              <a:buFont typeface="Arial" panose="020B0604020202020204" pitchFamily="34" charset="0"/>
              <a:buChar char="•"/>
            </a:pPr>
            <a:r>
              <a:rPr lang="en-US"/>
              <a:t>Create a personal support network that can help you plan and provide assistance if a disaster happens. Remember not to depend on just one person – include a minimum of three people in your network.</a:t>
            </a:r>
          </a:p>
          <a:p>
            <a:pPr marL="177225" lvl="1" indent="-165237">
              <a:spcBef>
                <a:spcPts val="198"/>
              </a:spcBef>
              <a:buFont typeface="Arial" panose="020B0604020202020204" pitchFamily="34" charset="0"/>
              <a:buChar char="•"/>
            </a:pPr>
            <a:r>
              <a:rPr lang="en-US"/>
              <a:t>Complete a personal assessment of functional abilities and possible needs during and after a disaster situation.</a:t>
            </a:r>
          </a:p>
          <a:p>
            <a:pPr marL="177225" lvl="1" indent="-165237">
              <a:spcBef>
                <a:spcPts val="198"/>
              </a:spcBef>
              <a:buFont typeface="Arial" panose="020B0604020202020204" pitchFamily="34" charset="0"/>
              <a:buChar char="•"/>
            </a:pPr>
            <a:r>
              <a:rPr lang="en-US"/>
              <a:t>Make sure you practice your disaster plans with your personal support network at least twice a year.</a:t>
            </a:r>
          </a:p>
          <a:p>
            <a:pPr lvl="0"/>
            <a:endParaRPr lang="en-US"/>
          </a:p>
          <a:p>
            <a:pPr lvl="0"/>
            <a:r>
              <a:rPr lang="en-US"/>
              <a:t>Don’t forget to think about what you will do with your pets. Most American Red Cross shelters cannot accept pets because of health and safety concerns and other considerations. However, service animals are allowed in Red Cross shelters. Contact your local emergency management agency for a list of pet-friendly shelters.</a:t>
            </a:r>
          </a:p>
          <a:p>
            <a:pPr>
              <a:spcBef>
                <a:spcPts val="198"/>
              </a:spcBef>
            </a:pPr>
            <a:endParaRPr lang="en-US" b="1"/>
          </a:p>
          <a:p>
            <a:r>
              <a:rPr lang="en-US" i="1"/>
              <a:t>---------------</a:t>
            </a:r>
          </a:p>
          <a:p>
            <a:r>
              <a:rPr lang="en-US" b="1" i="1"/>
              <a:t>Source: </a:t>
            </a:r>
          </a:p>
          <a:p>
            <a:pPr defTabSz="905241">
              <a:spcBef>
                <a:spcPts val="198"/>
              </a:spcBef>
              <a:defRPr/>
            </a:pPr>
            <a:r>
              <a:rPr lang="en-US" i="1"/>
              <a:t>American Red Cross Be Red Cross Ready Preparedness Fact Sheet</a:t>
            </a:r>
          </a:p>
        </p:txBody>
      </p:sp>
      <p:sp>
        <p:nvSpPr>
          <p:cNvPr id="9" name="TextBox 8">
            <a:extLst>
              <a:ext uri="{FF2B5EF4-FFF2-40B4-BE49-F238E27FC236}">
                <a16:creationId xmlns:a16="http://schemas.microsoft.com/office/drawing/2014/main" id="{4D1C15F3-E534-4A39-B248-1D5A5A018C2E}"/>
              </a:ext>
            </a:extLst>
          </p:cNvPr>
          <p:cNvSpPr txBox="1"/>
          <p:nvPr/>
        </p:nvSpPr>
        <p:spPr>
          <a:xfrm>
            <a:off x="236601" y="110797"/>
            <a:ext cx="3408967"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6BF8B87D-0125-4C80-BB54-687DA591CADF}"/>
              </a:ext>
            </a:extLst>
          </p:cNvPr>
          <p:cNvSpPr>
            <a:spLocks noGrp="1"/>
          </p:cNvSpPr>
          <p:nvPr>
            <p:ph type="sldNum" sz="quarter" idx="10"/>
          </p:nvPr>
        </p:nvSpPr>
        <p:spPr/>
        <p:txBody>
          <a:bodyPr/>
          <a:lstStyle/>
          <a:p>
            <a:fld id="{C91E33AF-983A-4509-AF90-DCBAAF6EE19E}" type="slidenum">
              <a:rPr lang="en-US" smtClean="0"/>
              <a:t>13</a:t>
            </a:fld>
            <a:endParaRPr lang="en-US"/>
          </a:p>
        </p:txBody>
      </p:sp>
    </p:spTree>
    <p:extLst>
      <p:ext uri="{BB962C8B-B14F-4D97-AF65-F5344CB8AC3E}">
        <p14:creationId xmlns:p14="http://schemas.microsoft.com/office/powerpoint/2010/main" val="59035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3A42E460-1BDB-466A-BF82-5A6EA52C857D}"/>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06B8073F-6AEC-48DB-A7ED-E4BAD42F7081}"/>
              </a:ext>
            </a:extLst>
          </p:cNvPr>
          <p:cNvSpPr>
            <a:spLocks noGrp="1"/>
          </p:cNvSpPr>
          <p:nvPr>
            <p:ph type="body" idx="1"/>
          </p:nvPr>
        </p:nvSpPr>
        <p:spPr/>
        <p:txBody>
          <a:bodyPr/>
          <a:lstStyle/>
          <a:p>
            <a:r>
              <a:rPr lang="en-US"/>
              <a:t>Your plan should include key details.</a:t>
            </a:r>
          </a:p>
          <a:p>
            <a:endParaRPr lang="en-US"/>
          </a:p>
          <a:p>
            <a:pPr marL="160576" indent="-160576">
              <a:buFont typeface="Arial" panose="020B0604020202020204" pitchFamily="34" charset="0"/>
              <a:buChar char="•"/>
            </a:pPr>
            <a:r>
              <a:rPr lang="en-US"/>
              <a:t>Identify two ways to evacuate from every room in your home, your neighborhood, or your town, depending on</a:t>
            </a:r>
            <a:r>
              <a:rPr lang="en-US" baseline="0"/>
              <a:t> how big the disaster is. </a:t>
            </a:r>
          </a:p>
          <a:p>
            <a:endParaRPr lang="en-US" baseline="0"/>
          </a:p>
          <a:p>
            <a:r>
              <a:rPr lang="en-US"/>
              <a:t>Plan what to do in case you are separated during a disaster:</a:t>
            </a:r>
          </a:p>
          <a:p>
            <a:endParaRPr lang="en-US"/>
          </a:p>
          <a:p>
            <a:pPr marL="177225" lvl="1" indent="-165237">
              <a:spcBef>
                <a:spcPts val="198"/>
              </a:spcBef>
              <a:buFont typeface="Arial" panose="020B0604020202020204" pitchFamily="34" charset="0"/>
              <a:buChar char="•"/>
            </a:pPr>
            <a:r>
              <a:rPr lang="en-US"/>
              <a:t>Choose two places to meet – </a:t>
            </a:r>
          </a:p>
          <a:p>
            <a:pPr marL="350786" lvl="1" indent="-171425">
              <a:spcBef>
                <a:spcPts val="198"/>
              </a:spcBef>
              <a:buFont typeface="Courier New" panose="02070309020205020404" pitchFamily="49" charset="0"/>
              <a:buChar char="o"/>
            </a:pPr>
            <a:r>
              <a:rPr lang="en-US"/>
              <a:t>One right outside your home in case of a sudden emergency, such as a fire;</a:t>
            </a:r>
          </a:p>
          <a:p>
            <a:pPr marL="350786" lvl="1" indent="-171425">
              <a:spcBef>
                <a:spcPts val="198"/>
              </a:spcBef>
              <a:buFont typeface="Courier New" panose="02070309020205020404" pitchFamily="49" charset="0"/>
              <a:buChar char="o"/>
            </a:pPr>
            <a:r>
              <a:rPr lang="en-US"/>
              <a:t>And one outside your neighborhood, in case you cannot return home or are asked to evacuate.</a:t>
            </a:r>
          </a:p>
          <a:p>
            <a:pPr marL="177225" lvl="1" indent="-165237">
              <a:spcBef>
                <a:spcPts val="198"/>
              </a:spcBef>
              <a:buFont typeface="Arial" panose="020B0604020202020204" pitchFamily="34" charset="0"/>
              <a:buChar char="•"/>
            </a:pPr>
            <a:r>
              <a:rPr lang="en-US"/>
              <a:t>Don’t forget to consider any transportation challenges that might be encountered by individuals who use mobility assistive equipment or those who don’t have access to a vehicle.</a:t>
            </a:r>
          </a:p>
          <a:p>
            <a:pPr marL="177225" lvl="1" indent="-165237">
              <a:spcBef>
                <a:spcPts val="198"/>
              </a:spcBef>
              <a:buFont typeface="Arial" panose="020B0604020202020204" pitchFamily="34" charset="0"/>
              <a:buChar char="•"/>
            </a:pPr>
            <a:r>
              <a:rPr lang="en-US"/>
              <a:t>An important part of your disaster plan is how you will communicate, especially if you and members of your household are not together when disaster hits. Make sure each member of your household has contact details for everyone and that they keep that information with them at all times.</a:t>
            </a:r>
          </a:p>
          <a:p>
            <a:pPr marL="177225" lvl="1" indent="-165237">
              <a:spcBef>
                <a:spcPts val="198"/>
              </a:spcBef>
              <a:buFont typeface="Arial" panose="020B0604020202020204" pitchFamily="34" charset="0"/>
              <a:buChar char="•"/>
            </a:pPr>
            <a:r>
              <a:rPr lang="en-US"/>
              <a:t>Determine now, ahead of time, what important records you will need and where they should be stored, such as a safety deposit box or fireproof box. Remember, it's a good idea to keep copies in your kit.</a:t>
            </a:r>
          </a:p>
          <a:p>
            <a:pPr marL="177225" lvl="1" indent="-165237">
              <a:spcBef>
                <a:spcPts val="198"/>
              </a:spcBef>
              <a:buFont typeface="Arial" panose="020B0604020202020204" pitchFamily="34" charset="0"/>
              <a:buChar char="•"/>
            </a:pPr>
            <a:r>
              <a:rPr lang="en-US"/>
              <a:t>If you are without power for an extended period of time or have to evacuate, it will be important to have a place to stay. It's a good idea to find a place close if you have to leave because of something like a home fire and some place farther away in case the entire community or region is impacted by something like a hurricane, flood, or tornado.</a:t>
            </a:r>
          </a:p>
          <a:p>
            <a:pPr marL="177225" lvl="1" indent="-165237">
              <a:spcBef>
                <a:spcPts val="198"/>
              </a:spcBef>
              <a:buFont typeface="Arial" panose="020B0604020202020204" pitchFamily="34" charset="0"/>
              <a:buChar char="•"/>
            </a:pPr>
            <a:r>
              <a:rPr lang="en-US"/>
              <a:t>And, if the authorities encourage you to shelter in place, ensure that all household members are aware of any actions they must take and where in the home they should go. </a:t>
            </a:r>
          </a:p>
          <a:p>
            <a:pPr marL="160576" indent="-160576">
              <a:buFont typeface="Arial" panose="020B0604020202020204" pitchFamily="34" charset="0"/>
              <a:buChar char="•"/>
            </a:pPr>
            <a:endParaRPr lang="en-US"/>
          </a:p>
          <a:p>
            <a:pPr lvl="0"/>
            <a:r>
              <a:rPr lang="en-US"/>
              <a:t>Once you have your plans developed, practice, practice, practice. Review plans with everyone in your household. If anyone has a personal support network or requires assistance, be sure to review the plan with them as well. Practice with everyone – members of your household, your personal support network, and anyone else you may rely on in an emergency or disaster. </a:t>
            </a:r>
          </a:p>
          <a:p>
            <a:pPr>
              <a:spcBef>
                <a:spcPts val="198"/>
              </a:spcBef>
            </a:pPr>
            <a:endParaRPr lang="en-US" i="1"/>
          </a:p>
          <a:p>
            <a:r>
              <a:rPr lang="en-US" i="1"/>
              <a:t>---------------</a:t>
            </a:r>
          </a:p>
          <a:p>
            <a:r>
              <a:rPr lang="en-US" b="1" i="1"/>
              <a:t>Source: </a:t>
            </a:r>
          </a:p>
          <a:p>
            <a:pPr>
              <a:spcBef>
                <a:spcPts val="198"/>
              </a:spcBef>
            </a:pPr>
            <a:r>
              <a:rPr lang="en-US" i="1"/>
              <a:t>American Red Cross Be Red Cross Ready Preparedness Fact Sheet</a:t>
            </a:r>
          </a:p>
        </p:txBody>
      </p:sp>
      <p:sp>
        <p:nvSpPr>
          <p:cNvPr id="9" name="TextBox 8">
            <a:extLst>
              <a:ext uri="{FF2B5EF4-FFF2-40B4-BE49-F238E27FC236}">
                <a16:creationId xmlns:a16="http://schemas.microsoft.com/office/drawing/2014/main" id="{514810D2-208D-4BAB-A100-774109B5F812}"/>
              </a:ext>
            </a:extLst>
          </p:cNvPr>
          <p:cNvSpPr txBox="1"/>
          <p:nvPr/>
        </p:nvSpPr>
        <p:spPr>
          <a:xfrm>
            <a:off x="236602" y="110797"/>
            <a:ext cx="3268599"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0ECB95F0-7B65-4A6C-843F-34469285B55E}"/>
              </a:ext>
            </a:extLst>
          </p:cNvPr>
          <p:cNvSpPr>
            <a:spLocks noGrp="1"/>
          </p:cNvSpPr>
          <p:nvPr>
            <p:ph type="sldNum" sz="quarter" idx="10"/>
          </p:nvPr>
        </p:nvSpPr>
        <p:spPr/>
        <p:txBody>
          <a:bodyPr/>
          <a:lstStyle/>
          <a:p>
            <a:fld id="{C91E33AF-983A-4509-AF90-DCBAAF6EE19E}" type="slidenum">
              <a:rPr lang="en-US" smtClean="0"/>
              <a:t>14</a:t>
            </a:fld>
            <a:endParaRPr lang="en-US"/>
          </a:p>
        </p:txBody>
      </p:sp>
    </p:spTree>
    <p:extLst>
      <p:ext uri="{BB962C8B-B14F-4D97-AF65-F5344CB8AC3E}">
        <p14:creationId xmlns:p14="http://schemas.microsoft.com/office/powerpoint/2010/main" val="1917956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8FB910C2-2214-48E2-ACCC-8BD6FD46E4B0}"/>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6DC5B042-97AC-4437-B8A0-7688CEF8B96D}"/>
              </a:ext>
            </a:extLst>
          </p:cNvPr>
          <p:cNvSpPr>
            <a:spLocks noGrp="1"/>
          </p:cNvSpPr>
          <p:nvPr>
            <p:ph type="body" idx="1"/>
          </p:nvPr>
        </p:nvSpPr>
        <p:spPr/>
        <p:txBody>
          <a:bodyPr/>
          <a:lstStyle/>
          <a:p>
            <a:pPr lvl="0"/>
            <a:r>
              <a:rPr lang="en-US"/>
              <a:t>We talked a little about being informed when we talked about how important it is to know what hazards you should prepare for, but there is more to it. It’s an ongoing process.</a:t>
            </a:r>
          </a:p>
          <a:p>
            <a:pPr lvl="0"/>
            <a:endParaRPr lang="en-US"/>
          </a:p>
          <a:p>
            <a:pPr lvl="0"/>
            <a:r>
              <a:rPr lang="en-US"/>
              <a:t>Here are some of the things you should do:</a:t>
            </a:r>
          </a:p>
          <a:p>
            <a:pPr lvl="0"/>
            <a:endParaRPr lang="en-US"/>
          </a:p>
          <a:p>
            <a:pPr marL="160576" indent="-160576">
              <a:buFont typeface="Arial" panose="020B0604020202020204" pitchFamily="34" charset="0"/>
              <a:buChar char="•"/>
            </a:pPr>
            <a:r>
              <a:rPr lang="en-US"/>
              <a:t>Know how your community warns of a coming disaster. Some communities have outdoor sirens. Others depend on media and smartphones to alert residents of severe weather or dangerous events.</a:t>
            </a:r>
          </a:p>
          <a:p>
            <a:pPr marL="160576" indent="-160576">
              <a:buFont typeface="Arial" panose="020B0604020202020204" pitchFamily="34" charset="0"/>
              <a:buChar char="•"/>
            </a:pPr>
            <a:endParaRPr lang="en-US"/>
          </a:p>
          <a:p>
            <a:pPr marL="160576" indent="-160576">
              <a:buFont typeface="Arial" panose="020B0604020202020204" pitchFamily="34" charset="0"/>
              <a:buChar char="•"/>
            </a:pPr>
            <a:r>
              <a:rPr lang="en-US"/>
              <a:t>Use a NOAA Weather Radio or listen to a local station on a battery-powered radio or television for updated information. This is allows you access to important information even if the power is out. You may also want to consider having a list of the local stations in your disaster kit.</a:t>
            </a:r>
          </a:p>
          <a:p>
            <a:pPr marL="160576" indent="-160576">
              <a:buFont typeface="Arial" panose="020B0604020202020204" pitchFamily="34" charset="0"/>
              <a:buChar char="•"/>
            </a:pPr>
            <a:endParaRPr lang="en-US"/>
          </a:p>
          <a:p>
            <a:pPr marL="160576" indent="-160576">
              <a:buFont typeface="Arial" panose="020B0604020202020204" pitchFamily="34" charset="0"/>
              <a:buChar char="•"/>
            </a:pPr>
            <a:r>
              <a:rPr lang="en-US"/>
              <a:t>Understand the difference between a watch and a warning, and how to respond to each.</a:t>
            </a:r>
          </a:p>
          <a:p>
            <a:pPr marL="350786" lvl="1" indent="-171425">
              <a:spcBef>
                <a:spcPts val="198"/>
              </a:spcBef>
              <a:buFont typeface="Courier New" panose="02070309020205020404" pitchFamily="49" charset="0"/>
              <a:buChar char="o"/>
            </a:pPr>
            <a:endParaRPr lang="en-US"/>
          </a:p>
          <a:p>
            <a:pPr marL="350786" lvl="1" indent="-171425">
              <a:spcBef>
                <a:spcPts val="198"/>
              </a:spcBef>
              <a:buFont typeface="Courier New" panose="02070309020205020404" pitchFamily="49" charset="0"/>
              <a:buChar char="o"/>
            </a:pPr>
            <a:r>
              <a:rPr lang="en-US"/>
              <a:t>A watch means there is the potential for a</a:t>
            </a:r>
            <a:r>
              <a:rPr lang="en-US" baseline="0"/>
              <a:t> </a:t>
            </a:r>
            <a:r>
              <a:rPr lang="en-US"/>
              <a:t>specific type of weather event or hazard. Be alert. Start making preparations,</a:t>
            </a:r>
            <a:r>
              <a:rPr lang="en-US" baseline="0"/>
              <a:t> monitor weather and local emergency broadcasts, </a:t>
            </a:r>
            <a:r>
              <a:rPr lang="en-US"/>
              <a:t>and be ready to take immediate action if conditions worsen.  </a:t>
            </a:r>
          </a:p>
          <a:p>
            <a:pPr marL="350786" lvl="1" indent="-171425">
              <a:spcBef>
                <a:spcPts val="198"/>
              </a:spcBef>
              <a:buFont typeface="Courier New" panose="02070309020205020404" pitchFamily="49" charset="0"/>
              <a:buChar char="o"/>
            </a:pPr>
            <a:r>
              <a:rPr lang="en-US"/>
              <a:t>A warning means that a specific</a:t>
            </a:r>
            <a:r>
              <a:rPr lang="en-US" baseline="0"/>
              <a:t> type of </a:t>
            </a:r>
            <a:r>
              <a:rPr lang="en-US"/>
              <a:t>severe weather or hazard</a:t>
            </a:r>
            <a:r>
              <a:rPr lang="en-US" baseline="0"/>
              <a:t> </a:t>
            </a:r>
            <a:r>
              <a:rPr lang="en-US"/>
              <a:t>is imminent or already occurring. You should take immediate action to protect yourself when a warning is issued.</a:t>
            </a:r>
          </a:p>
          <a:p>
            <a:pPr marL="428206" lvl="1"/>
            <a:endParaRPr lang="en-US"/>
          </a:p>
          <a:p>
            <a:pPr marL="160576" indent="-160576">
              <a:buFont typeface="Arial" panose="020B0604020202020204" pitchFamily="34" charset="0"/>
              <a:buChar char="•"/>
            </a:pPr>
            <a:r>
              <a:rPr lang="en-US"/>
              <a:t>Learn about an area before you travel there. Know what disaster risks they face and how to protect yourself. For instance, when visiting an area known for earthquakes, know what to do when the shaking starts and after it stops.</a:t>
            </a:r>
          </a:p>
          <a:p>
            <a:pPr marL="160576" indent="-160576">
              <a:buFont typeface="Arial" panose="020B0604020202020204" pitchFamily="34" charset="0"/>
              <a:buChar char="•"/>
            </a:pPr>
            <a:endParaRPr lang="en-US"/>
          </a:p>
          <a:p>
            <a:pPr marL="160576" indent="-160576">
              <a:buFont typeface="Arial" panose="020B0604020202020204" pitchFamily="34" charset="0"/>
              <a:buChar char="•"/>
            </a:pPr>
            <a:r>
              <a:rPr lang="en-US"/>
              <a:t>Download the Red Cross </a:t>
            </a:r>
            <a:r>
              <a:rPr lang="en-US" b="1"/>
              <a:t>Emergency! </a:t>
            </a:r>
            <a:r>
              <a:rPr lang="en-US"/>
              <a:t>App. It lets you monitor 35 different severe weather and emergency alerts.</a:t>
            </a:r>
          </a:p>
          <a:p>
            <a:pPr marL="160576" indent="-160576">
              <a:buFont typeface="Arial" panose="020B0604020202020204" pitchFamily="34" charset="0"/>
              <a:buChar char="•"/>
            </a:pPr>
            <a:endParaRPr lang="en-US"/>
          </a:p>
          <a:p>
            <a:pPr marL="160576" indent="-160576">
              <a:buFont typeface="Arial" panose="020B0604020202020204" pitchFamily="34" charset="0"/>
              <a:buChar char="•"/>
            </a:pPr>
            <a:r>
              <a:rPr lang="en-US"/>
              <a:t>Know your neighbors. They can be good resources of</a:t>
            </a:r>
            <a:r>
              <a:rPr lang="en-US" baseline="0"/>
              <a:t> </a:t>
            </a:r>
            <a:r>
              <a:rPr lang="en-US"/>
              <a:t>community information or if someone</a:t>
            </a:r>
            <a:r>
              <a:rPr lang="en-US" baseline="0"/>
              <a:t> </a:t>
            </a:r>
            <a:r>
              <a:rPr lang="en-US"/>
              <a:t>needs</a:t>
            </a:r>
            <a:r>
              <a:rPr lang="en-US" baseline="0"/>
              <a:t> </a:t>
            </a:r>
            <a:r>
              <a:rPr lang="en-US"/>
              <a:t>help.</a:t>
            </a:r>
          </a:p>
          <a:p>
            <a:r>
              <a:rPr lang="en-US"/>
              <a:t> </a:t>
            </a:r>
            <a:endParaRPr lang="en-US" i="1"/>
          </a:p>
          <a:p>
            <a:r>
              <a:rPr lang="en-US" i="1"/>
              <a:t>---------------</a:t>
            </a:r>
          </a:p>
          <a:p>
            <a:r>
              <a:rPr lang="en-US" b="1" i="1"/>
              <a:t>Source: </a:t>
            </a:r>
          </a:p>
          <a:p>
            <a:r>
              <a:rPr lang="en-US" i="1"/>
              <a:t>American Red Cross Be Red Cross Ready Preparedness Fact Sheet</a:t>
            </a:r>
          </a:p>
        </p:txBody>
      </p:sp>
      <p:sp>
        <p:nvSpPr>
          <p:cNvPr id="9" name="TextBox 8">
            <a:extLst>
              <a:ext uri="{FF2B5EF4-FFF2-40B4-BE49-F238E27FC236}">
                <a16:creationId xmlns:a16="http://schemas.microsoft.com/office/drawing/2014/main" id="{8FFFB42C-3CEA-4B03-9E3D-300123FFB579}"/>
              </a:ext>
            </a:extLst>
          </p:cNvPr>
          <p:cNvSpPr txBox="1"/>
          <p:nvPr/>
        </p:nvSpPr>
        <p:spPr>
          <a:xfrm>
            <a:off x="236602" y="110797"/>
            <a:ext cx="3268599"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CCA8660D-6293-4DEB-B0F4-A677E2218941}"/>
              </a:ext>
            </a:extLst>
          </p:cNvPr>
          <p:cNvSpPr>
            <a:spLocks noGrp="1"/>
          </p:cNvSpPr>
          <p:nvPr>
            <p:ph type="sldNum" sz="quarter" idx="10"/>
          </p:nvPr>
        </p:nvSpPr>
        <p:spPr/>
        <p:txBody>
          <a:bodyPr/>
          <a:lstStyle/>
          <a:p>
            <a:fld id="{C91E33AF-983A-4509-AF90-DCBAAF6EE19E}" type="slidenum">
              <a:rPr lang="en-US" smtClean="0"/>
              <a:t>15</a:t>
            </a:fld>
            <a:endParaRPr lang="en-US"/>
          </a:p>
        </p:txBody>
      </p:sp>
    </p:spTree>
    <p:extLst>
      <p:ext uri="{BB962C8B-B14F-4D97-AF65-F5344CB8AC3E}">
        <p14:creationId xmlns:p14="http://schemas.microsoft.com/office/powerpoint/2010/main" val="563126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36602" y="3712521"/>
            <a:ext cx="6545961" cy="4968536"/>
          </a:xfrm>
        </p:spPr>
        <p:txBody>
          <a:bodyPr/>
          <a:lstStyle/>
          <a:p>
            <a:r>
              <a:rPr lang="en-US"/>
              <a:t>Winter storms are weather events that can bring snow, sleet, and freezing rain. They can affect communities throughout the United States and its territories. Even tropical places and southern cities such as Atlanta and Dallas have been paralyzed by snow and ice. </a:t>
            </a:r>
          </a:p>
          <a:p>
            <a:endParaRPr lang="en-US"/>
          </a:p>
          <a:p>
            <a:pPr defTabSz="881261">
              <a:defRPr/>
            </a:pPr>
            <a:r>
              <a:rPr lang="en-US"/>
              <a:t>Sometimes, winter storms can become blizzards. Blizzards are characterized by strong winds and blowing snow, which can cause whiteout conditions to develop, making driving especially dangerous. </a:t>
            </a:r>
          </a:p>
          <a:p>
            <a:pPr defTabSz="881261">
              <a:defRPr/>
            </a:pPr>
            <a:endParaRPr lang="en-US"/>
          </a:p>
          <a:p>
            <a:r>
              <a:rPr lang="en-US"/>
              <a:t>The extreme cold air that accompanies all winter storms, combined with strong winds, increases the risk of frostbite and hypothermia. </a:t>
            </a:r>
          </a:p>
          <a:p>
            <a:endParaRPr lang="en-US"/>
          </a:p>
          <a:p>
            <a:r>
              <a:rPr lang="en-US"/>
              <a:t>Each year, hundreds of</a:t>
            </a:r>
            <a:r>
              <a:rPr lang="en-US" baseline="0"/>
              <a:t> people in the United States</a:t>
            </a:r>
            <a:r>
              <a:rPr lang="en-US"/>
              <a:t> are injured or killed by exposure to cold, vehicle accidents on wintry roads, and fires caused by the improper use of heaters.</a:t>
            </a:r>
          </a:p>
          <a:p>
            <a:endParaRPr lang="en-US"/>
          </a:p>
          <a:p>
            <a:r>
              <a:rPr lang="en-US" i="1"/>
              <a:t>---------------</a:t>
            </a:r>
          </a:p>
          <a:p>
            <a:r>
              <a:rPr lang="en-US" b="1" i="1"/>
              <a:t>Sources: </a:t>
            </a:r>
          </a:p>
          <a:p>
            <a:pPr lvl="0"/>
            <a:r>
              <a:rPr lang="en-US" i="1"/>
              <a:t>ARC Winter Storm Safety site </a:t>
            </a:r>
            <a:r>
              <a:rPr lang="en-US"/>
              <a:t>‒ </a:t>
            </a:r>
            <a:r>
              <a:rPr lang="en-US" i="1"/>
              <a:t>www.redcross.org/get-help/how-to-prepare-for-emergencies/types-of-emergencies/winter-storm</a:t>
            </a:r>
          </a:p>
          <a:p>
            <a:pPr lvl="0"/>
            <a:r>
              <a:rPr lang="en-US" i="1"/>
              <a:t>National Weather Service Winter site </a:t>
            </a:r>
            <a:r>
              <a:rPr lang="en-US"/>
              <a:t>‒ </a:t>
            </a:r>
            <a:r>
              <a:rPr lang="en-US" i="1"/>
              <a:t>www.weather.gov/safety/winter</a:t>
            </a:r>
          </a:p>
          <a:p>
            <a:r>
              <a:rPr lang="en-US" i="1"/>
              <a:t>National Weather Service Cold Weather Safety </a:t>
            </a:r>
            <a:r>
              <a:rPr lang="en-US"/>
              <a:t>‒ </a:t>
            </a:r>
            <a:r>
              <a:rPr lang="en-US" i="1"/>
              <a:t>www.weather.gov/safety/cold</a:t>
            </a:r>
          </a:p>
        </p:txBody>
      </p:sp>
      <p:sp>
        <p:nvSpPr>
          <p:cNvPr id="5" name="TextBox 4">
            <a:extLst>
              <a:ext uri="{FF2B5EF4-FFF2-40B4-BE49-F238E27FC236}">
                <a16:creationId xmlns:a16="http://schemas.microsoft.com/office/drawing/2014/main" id="{820ACEB0-FBC9-4043-B0F1-FE44ABCDBCBE}"/>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DDD4DE8D-C996-4E78-B1A2-4B2208F3CCE4}"/>
              </a:ext>
            </a:extLst>
          </p:cNvPr>
          <p:cNvSpPr>
            <a:spLocks noGrp="1"/>
          </p:cNvSpPr>
          <p:nvPr>
            <p:ph type="sldNum" sz="quarter" idx="10"/>
          </p:nvPr>
        </p:nvSpPr>
        <p:spPr/>
        <p:txBody>
          <a:bodyPr/>
          <a:lstStyle/>
          <a:p>
            <a:fld id="{C91E33AF-983A-4509-AF90-DCBAAF6EE19E}" type="slidenum">
              <a:rPr lang="en-US" smtClean="0"/>
              <a:t>16</a:t>
            </a:fld>
            <a:endParaRPr lang="en-US"/>
          </a:p>
        </p:txBody>
      </p:sp>
    </p:spTree>
    <p:extLst>
      <p:ext uri="{BB962C8B-B14F-4D97-AF65-F5344CB8AC3E}">
        <p14:creationId xmlns:p14="http://schemas.microsoft.com/office/powerpoint/2010/main" val="2357559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Frostbite occurs when parts of the body become so cold that they begin to freeze. Frostbite usually affects fingers, toes, the nose, and earlobes.</a:t>
            </a:r>
          </a:p>
          <a:p>
            <a:endParaRPr lang="en-US" i="0"/>
          </a:p>
          <a:p>
            <a:r>
              <a:rPr lang="en-US" i="0"/>
              <a:t>When a body part becomes too cold, it may begin to show signs of frostbite. Be on the lookout for:</a:t>
            </a:r>
          </a:p>
          <a:p>
            <a:endParaRPr lang="en-US" i="0"/>
          </a:p>
          <a:p>
            <a:pPr marL="165237" indent="-165237">
              <a:spcBef>
                <a:spcPts val="205"/>
              </a:spcBef>
              <a:buFont typeface="Arial" panose="020B0604020202020204" pitchFamily="34" charset="0"/>
              <a:buChar char="•"/>
              <a:defRPr/>
            </a:pPr>
            <a:r>
              <a:rPr lang="en-US"/>
              <a:t>Lack of feeling in the affected area</a:t>
            </a:r>
          </a:p>
          <a:p>
            <a:pPr marL="165237" indent="-165237">
              <a:spcBef>
                <a:spcPts val="205"/>
              </a:spcBef>
              <a:buFont typeface="Arial" panose="020B0604020202020204" pitchFamily="34" charset="0"/>
              <a:buChar char="•"/>
              <a:defRPr/>
            </a:pPr>
            <a:r>
              <a:rPr lang="en-US"/>
              <a:t>Skin that appears waxy</a:t>
            </a:r>
          </a:p>
          <a:p>
            <a:pPr marL="165237" indent="-165237">
              <a:spcBef>
                <a:spcPts val="205"/>
              </a:spcBef>
              <a:buFont typeface="Arial" panose="020B0604020202020204" pitchFamily="34" charset="0"/>
              <a:buChar char="•"/>
              <a:defRPr/>
            </a:pPr>
            <a:r>
              <a:rPr lang="en-US"/>
              <a:t>Skin that is discoloring and becoming flushed, white, gray, yellow, or blue</a:t>
            </a:r>
          </a:p>
          <a:p>
            <a:pPr marL="165237" indent="-165237">
              <a:spcBef>
                <a:spcPts val="205"/>
              </a:spcBef>
              <a:buFont typeface="Arial" panose="020B0604020202020204" pitchFamily="34" charset="0"/>
              <a:buChar char="•"/>
              <a:defRPr/>
            </a:pPr>
            <a:r>
              <a:rPr lang="en-US"/>
              <a:t>Skin that is cold to the touch</a:t>
            </a:r>
          </a:p>
          <a:p>
            <a:endParaRPr lang="en-US" i="0"/>
          </a:p>
          <a:p>
            <a:pPr defTabSz="914266">
              <a:defRPr/>
            </a:pPr>
            <a:r>
              <a:rPr lang="en-US" i="0"/>
              <a:t>We’ll talk later about what you can do to treat frostbite. There are some simple steps you can take to avoid frostbite. </a:t>
            </a:r>
          </a:p>
          <a:p>
            <a:endParaRPr lang="en-US" i="0"/>
          </a:p>
          <a:p>
            <a:pPr marL="165237" indent="-165237">
              <a:spcBef>
                <a:spcPts val="205"/>
              </a:spcBef>
              <a:buFont typeface="Arial" panose="020B0604020202020204" pitchFamily="34" charset="0"/>
              <a:buChar char="•"/>
              <a:defRPr/>
            </a:pPr>
            <a:r>
              <a:rPr lang="en-US" i="0"/>
              <a:t>Be </a:t>
            </a:r>
            <a:r>
              <a:rPr lang="en-US"/>
              <a:t>aware of wind chill.</a:t>
            </a:r>
          </a:p>
          <a:p>
            <a:pPr marL="165237" indent="-165237">
              <a:spcBef>
                <a:spcPts val="205"/>
              </a:spcBef>
              <a:buFont typeface="Arial" panose="020B0604020202020204" pitchFamily="34" charset="0"/>
              <a:buChar char="•"/>
              <a:defRPr/>
            </a:pPr>
            <a:r>
              <a:rPr lang="en-US"/>
              <a:t>Drink plenty of warm fluids, but avoid caffeine and alcohol.</a:t>
            </a:r>
          </a:p>
          <a:p>
            <a:pPr marL="165237" indent="-165237">
              <a:spcBef>
                <a:spcPts val="205"/>
              </a:spcBef>
              <a:buFont typeface="Arial" panose="020B0604020202020204" pitchFamily="34" charset="0"/>
              <a:buChar char="•"/>
              <a:defRPr/>
            </a:pPr>
            <a:r>
              <a:rPr lang="en-US"/>
              <a:t>Stay active to maintain body heat.</a:t>
            </a:r>
          </a:p>
          <a:p>
            <a:pPr marL="165237" indent="-165237">
              <a:spcBef>
                <a:spcPts val="205"/>
              </a:spcBef>
              <a:buFont typeface="Arial" panose="020B0604020202020204" pitchFamily="34" charset="0"/>
              <a:buChar char="•"/>
              <a:defRPr/>
            </a:pPr>
            <a:r>
              <a:rPr lang="en-US"/>
              <a:t>Limit time outside during cold temperatures.</a:t>
            </a:r>
          </a:p>
          <a:p>
            <a:pPr marL="165237" indent="-165237">
              <a:spcBef>
                <a:spcPts val="205"/>
              </a:spcBef>
              <a:buFont typeface="Arial" panose="020B0604020202020204" pitchFamily="34" charset="0"/>
              <a:buChar char="•"/>
              <a:defRPr/>
            </a:pPr>
            <a:r>
              <a:rPr lang="en-US"/>
              <a:t>Dress </a:t>
            </a:r>
            <a:r>
              <a:rPr lang="en-US" i="0"/>
              <a:t>appropriately – wear layers, hats, and gloves.</a:t>
            </a:r>
          </a:p>
          <a:p>
            <a:endParaRPr lang="en-US" i="1"/>
          </a:p>
          <a:p>
            <a:r>
              <a:rPr lang="en-US" i="1"/>
              <a:t>---------------</a:t>
            </a:r>
          </a:p>
          <a:p>
            <a:r>
              <a:rPr lang="en-US" b="1" i="1"/>
              <a:t>Source: </a:t>
            </a:r>
          </a:p>
          <a:p>
            <a:r>
              <a:rPr lang="en-US" i="1"/>
              <a:t>ARC Winter Storm Site </a:t>
            </a:r>
            <a:r>
              <a:rPr lang="en-US"/>
              <a:t>‒ </a:t>
            </a:r>
            <a:r>
              <a:rPr lang="en-US" i="1"/>
              <a:t>www.redcross.org/get-help/how-to-prepare-for-emergencies/types-of-emergencies/winter-storm#After</a:t>
            </a:r>
          </a:p>
        </p:txBody>
      </p:sp>
      <p:sp>
        <p:nvSpPr>
          <p:cNvPr id="5" name="TextBox 4">
            <a:extLst>
              <a:ext uri="{FF2B5EF4-FFF2-40B4-BE49-F238E27FC236}">
                <a16:creationId xmlns:a16="http://schemas.microsoft.com/office/drawing/2014/main" id="{0D6951A2-B24E-4093-AF61-84F30709BA34}"/>
              </a:ext>
            </a:extLst>
          </p:cNvPr>
          <p:cNvSpPr txBox="1"/>
          <p:nvPr/>
        </p:nvSpPr>
        <p:spPr>
          <a:xfrm>
            <a:off x="246890" y="106327"/>
            <a:ext cx="2740861" cy="369332"/>
          </a:xfrm>
          <a:prstGeom prst="rect">
            <a:avLst/>
          </a:prstGeom>
          <a:noFill/>
        </p:spPr>
        <p:txBody>
          <a:bodyPr wrap="square" lIns="91427" tIns="45714" rIns="91427" bIns="45714" rtlCol="0">
            <a:spAutoFit/>
          </a:bodyPr>
          <a:lstStyle/>
          <a:p>
            <a:pPr defTabSz="914266">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2B476D9F-6672-41F9-99A1-F71A6429BCED}"/>
              </a:ext>
            </a:extLst>
          </p:cNvPr>
          <p:cNvSpPr>
            <a:spLocks noGrp="1"/>
          </p:cNvSpPr>
          <p:nvPr>
            <p:ph type="sldNum" sz="quarter" idx="10"/>
          </p:nvPr>
        </p:nvSpPr>
        <p:spPr/>
        <p:txBody>
          <a:bodyPr/>
          <a:lstStyle/>
          <a:p>
            <a:fld id="{C91E33AF-983A-4509-AF90-DCBAAF6EE19E}" type="slidenum">
              <a:rPr lang="en-US" smtClean="0"/>
              <a:t>17</a:t>
            </a:fld>
            <a:endParaRPr lang="en-US"/>
          </a:p>
        </p:txBody>
      </p:sp>
    </p:spTree>
    <p:extLst>
      <p:ext uri="{BB962C8B-B14F-4D97-AF65-F5344CB8AC3E}">
        <p14:creationId xmlns:p14="http://schemas.microsoft.com/office/powerpoint/2010/main" val="3534122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If you notice any signs of frostbite, immediately move the person to a warmer place and remove any wet clothing.  </a:t>
            </a:r>
          </a:p>
          <a:p>
            <a:endParaRPr lang="en-US" i="0"/>
          </a:p>
          <a:p>
            <a:r>
              <a:rPr lang="en-US" i="0"/>
              <a:t>Be very gentle and never rub or pop blisters on the frostbitten area.</a:t>
            </a:r>
          </a:p>
          <a:p>
            <a:r>
              <a:rPr lang="en-US" i="0"/>
              <a:t> </a:t>
            </a:r>
          </a:p>
          <a:p>
            <a:r>
              <a:rPr lang="en-US" i="0"/>
              <a:t>You can warm the affected area by soaking it in water that is 100º to 105º Fahrenheit until the area appears red and feels warm. </a:t>
            </a:r>
          </a:p>
          <a:p>
            <a:r>
              <a:rPr lang="en-US" i="0"/>
              <a:t> </a:t>
            </a:r>
          </a:p>
          <a:p>
            <a:r>
              <a:rPr lang="en-US" i="0"/>
              <a:t>Once the affected area is warm, loosely bandage the area with sterile dressings. Make sure to place sterile gauze between frostbitten fingers and toes to keep them separated.  </a:t>
            </a:r>
          </a:p>
          <a:p>
            <a:endParaRPr lang="en-US" i="0"/>
          </a:p>
          <a:p>
            <a:r>
              <a:rPr lang="en-US" i="0"/>
              <a:t>Most importantly, seek professional help as soon as possible and do not let the frostbitten area refreeze.</a:t>
            </a:r>
          </a:p>
          <a:p>
            <a:endParaRPr lang="en-US" i="1"/>
          </a:p>
          <a:p>
            <a:r>
              <a:rPr lang="en-US" i="1"/>
              <a:t>---------------</a:t>
            </a:r>
          </a:p>
          <a:p>
            <a:r>
              <a:rPr lang="en-US" b="1" i="1"/>
              <a:t>Source: </a:t>
            </a:r>
          </a:p>
          <a:p>
            <a:r>
              <a:rPr lang="en-US" i="1"/>
              <a:t>ARC Winter Storm Site </a:t>
            </a:r>
            <a:r>
              <a:rPr lang="en-US"/>
              <a:t>‒ </a:t>
            </a:r>
            <a:r>
              <a:rPr lang="en-US" i="1"/>
              <a:t>www.redcross.org/get-help/how-to-prepare-for-emergencies/types-of-emergencies/winter-storm#After</a:t>
            </a:r>
          </a:p>
        </p:txBody>
      </p:sp>
      <p:sp>
        <p:nvSpPr>
          <p:cNvPr id="5" name="TextBox 4">
            <a:extLst>
              <a:ext uri="{FF2B5EF4-FFF2-40B4-BE49-F238E27FC236}">
                <a16:creationId xmlns:a16="http://schemas.microsoft.com/office/drawing/2014/main" id="{7E02D0B9-C14A-487E-8E6E-EAED2322DEBD}"/>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80EEC427-2E0A-4439-A78B-D6EA7E4299A9}"/>
              </a:ext>
            </a:extLst>
          </p:cNvPr>
          <p:cNvSpPr>
            <a:spLocks noGrp="1"/>
          </p:cNvSpPr>
          <p:nvPr>
            <p:ph type="sldNum" sz="quarter" idx="10"/>
          </p:nvPr>
        </p:nvSpPr>
        <p:spPr/>
        <p:txBody>
          <a:bodyPr/>
          <a:lstStyle/>
          <a:p>
            <a:fld id="{C91E33AF-983A-4509-AF90-DCBAAF6EE19E}" type="slidenum">
              <a:rPr lang="en-US" smtClean="0"/>
              <a:t>18</a:t>
            </a:fld>
            <a:endParaRPr lang="en-US"/>
          </a:p>
        </p:txBody>
      </p:sp>
    </p:spTree>
    <p:extLst>
      <p:ext uri="{BB962C8B-B14F-4D97-AF65-F5344CB8AC3E}">
        <p14:creationId xmlns:p14="http://schemas.microsoft.com/office/powerpoint/2010/main" val="706534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Hypothermia is a serious condition that occurs when the body loses heat very rapidly and can be life or limb threatening. Be on the lookout for someone who:</a:t>
            </a:r>
          </a:p>
          <a:p>
            <a:endParaRPr lang="en-US" i="0"/>
          </a:p>
          <a:p>
            <a:pPr marL="159272" indent="-159272">
              <a:spcBef>
                <a:spcPts val="198"/>
              </a:spcBef>
              <a:buFont typeface="Arial" panose="020B0604020202020204" pitchFamily="34" charset="0"/>
              <a:buChar char="•"/>
              <a:defRPr/>
            </a:pPr>
            <a:r>
              <a:rPr lang="en-US" i="0"/>
              <a:t>Has </a:t>
            </a:r>
            <a:r>
              <a:rPr lang="en-US"/>
              <a:t>become confused</a:t>
            </a:r>
          </a:p>
          <a:p>
            <a:pPr marL="159272" indent="-159272">
              <a:spcBef>
                <a:spcPts val="198"/>
              </a:spcBef>
              <a:buFont typeface="Arial" panose="020B0604020202020204" pitchFamily="34" charset="0"/>
              <a:buChar char="•"/>
              <a:defRPr/>
            </a:pPr>
            <a:r>
              <a:rPr lang="en-US"/>
              <a:t>Is having difficulty speaking</a:t>
            </a:r>
          </a:p>
          <a:p>
            <a:pPr marL="159272" indent="-159272">
              <a:spcBef>
                <a:spcPts val="198"/>
              </a:spcBef>
              <a:buFont typeface="Arial" panose="020B0604020202020204" pitchFamily="34" charset="0"/>
              <a:buChar char="•"/>
              <a:defRPr/>
            </a:pPr>
            <a:r>
              <a:rPr lang="en-US"/>
              <a:t>Can’t stop shivering</a:t>
            </a:r>
          </a:p>
          <a:p>
            <a:pPr marL="159272" indent="-159272">
              <a:spcBef>
                <a:spcPts val="198"/>
              </a:spcBef>
              <a:buFont typeface="Arial" panose="020B0604020202020204" pitchFamily="34" charset="0"/>
              <a:buChar char="•"/>
              <a:defRPr/>
            </a:pPr>
            <a:r>
              <a:rPr lang="en-US"/>
              <a:t>Is overcome with sleepiness</a:t>
            </a:r>
          </a:p>
          <a:p>
            <a:pPr marL="159272" indent="-159272">
              <a:spcBef>
                <a:spcPts val="198"/>
              </a:spcBef>
              <a:buFont typeface="Arial" panose="020B0604020202020204" pitchFamily="34" charset="0"/>
              <a:buChar char="•"/>
              <a:defRPr/>
            </a:pPr>
            <a:r>
              <a:rPr lang="en-US"/>
              <a:t>Has </a:t>
            </a:r>
            <a:r>
              <a:rPr lang="en-US" i="0"/>
              <a:t>developed stiff muscles</a:t>
            </a:r>
          </a:p>
          <a:p>
            <a:endParaRPr lang="en-US" i="0"/>
          </a:p>
          <a:p>
            <a:r>
              <a:rPr lang="en-US" i="0"/>
              <a:t>The steps to avoiding or preventing hypothermia are the same as those for frostbite. </a:t>
            </a:r>
          </a:p>
          <a:p>
            <a:endParaRPr lang="en-US" i="0"/>
          </a:p>
          <a:p>
            <a:pPr marL="159272" indent="-159272">
              <a:spcBef>
                <a:spcPts val="198"/>
              </a:spcBef>
              <a:buFont typeface="Arial" panose="020B0604020202020204" pitchFamily="34" charset="0"/>
              <a:buChar char="•"/>
              <a:defRPr/>
            </a:pPr>
            <a:r>
              <a:rPr lang="en-US" i="0"/>
              <a:t>Be </a:t>
            </a:r>
            <a:r>
              <a:rPr lang="en-US"/>
              <a:t>aware of wind chill.</a:t>
            </a:r>
          </a:p>
          <a:p>
            <a:pPr marL="159272" indent="-159272">
              <a:spcBef>
                <a:spcPts val="198"/>
              </a:spcBef>
              <a:buFont typeface="Arial" panose="020B0604020202020204" pitchFamily="34" charset="0"/>
              <a:buChar char="•"/>
              <a:defRPr/>
            </a:pPr>
            <a:r>
              <a:rPr lang="en-US"/>
              <a:t>Drink plenty of warm fluids but avoid caffeine and alcohol.</a:t>
            </a:r>
          </a:p>
          <a:p>
            <a:pPr marL="159272" indent="-159272">
              <a:spcBef>
                <a:spcPts val="198"/>
              </a:spcBef>
              <a:buFont typeface="Arial" panose="020B0604020202020204" pitchFamily="34" charset="0"/>
              <a:buChar char="•"/>
              <a:defRPr/>
            </a:pPr>
            <a:r>
              <a:rPr lang="en-US"/>
              <a:t>Stay active to maintain body heat.</a:t>
            </a:r>
          </a:p>
          <a:p>
            <a:pPr marL="159272" indent="-159272">
              <a:spcBef>
                <a:spcPts val="198"/>
              </a:spcBef>
              <a:buFont typeface="Arial" panose="020B0604020202020204" pitchFamily="34" charset="0"/>
              <a:buChar char="•"/>
              <a:defRPr/>
            </a:pPr>
            <a:r>
              <a:rPr lang="en-US"/>
              <a:t>Limit time outside during cold temperatures.</a:t>
            </a:r>
          </a:p>
          <a:p>
            <a:pPr marL="159272" indent="-159272">
              <a:spcBef>
                <a:spcPts val="198"/>
              </a:spcBef>
              <a:buFont typeface="Arial" panose="020B0604020202020204" pitchFamily="34" charset="0"/>
              <a:buChar char="•"/>
              <a:defRPr/>
            </a:pPr>
            <a:r>
              <a:rPr lang="en-US"/>
              <a:t>Dress appropriately </a:t>
            </a:r>
            <a:r>
              <a:rPr lang="en-US" i="0"/>
              <a:t>– wear layers, hats, and gloves.</a:t>
            </a:r>
          </a:p>
          <a:p>
            <a:endParaRPr lang="en-US"/>
          </a:p>
          <a:p>
            <a:r>
              <a:rPr lang="en-US"/>
              <a:t>Be mindful of the very young and older adults, as they may have difficulty keeping warm in cool or cold conditions. </a:t>
            </a:r>
          </a:p>
          <a:p>
            <a:pPr marL="165237" indent="-165237">
              <a:buFont typeface="Arial" panose="020B0604020202020204" pitchFamily="34" charset="0"/>
              <a:buChar char="•"/>
            </a:pPr>
            <a:endParaRPr lang="en-US" i="1"/>
          </a:p>
          <a:p>
            <a:r>
              <a:rPr lang="en-US" i="1"/>
              <a:t>---------------</a:t>
            </a:r>
          </a:p>
          <a:p>
            <a:r>
              <a:rPr lang="en-US" b="1" i="1"/>
              <a:t>Sources: </a:t>
            </a:r>
          </a:p>
          <a:p>
            <a:r>
              <a:rPr lang="en-US" i="1"/>
              <a:t>ARC Winter Storm site </a:t>
            </a:r>
            <a:r>
              <a:rPr lang="en-US"/>
              <a:t>‒ </a:t>
            </a:r>
            <a:r>
              <a:rPr lang="en-US" i="1"/>
              <a:t>www.redcross.org/get-help/how-to-prepare-for-emergencies/types-of-emergencies/winter-storm#After</a:t>
            </a:r>
          </a:p>
          <a:p>
            <a:r>
              <a:rPr lang="en-US" i="1"/>
              <a:t>National Weather Service Winter Safety site </a:t>
            </a:r>
            <a:r>
              <a:rPr lang="en-US"/>
              <a:t>‒ www.weather.gov/safety/winter</a:t>
            </a:r>
          </a:p>
        </p:txBody>
      </p:sp>
      <p:sp>
        <p:nvSpPr>
          <p:cNvPr id="5" name="TextBox 4">
            <a:extLst>
              <a:ext uri="{FF2B5EF4-FFF2-40B4-BE49-F238E27FC236}">
                <a16:creationId xmlns:a16="http://schemas.microsoft.com/office/drawing/2014/main" id="{E9291923-A4C7-43EB-92C2-5880BF6B2D7E}"/>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265E276F-6DBE-4BC9-9F21-28A4A99595CB}"/>
              </a:ext>
            </a:extLst>
          </p:cNvPr>
          <p:cNvSpPr>
            <a:spLocks noGrp="1"/>
          </p:cNvSpPr>
          <p:nvPr>
            <p:ph type="sldNum" sz="quarter" idx="10"/>
          </p:nvPr>
        </p:nvSpPr>
        <p:spPr/>
        <p:txBody>
          <a:bodyPr/>
          <a:lstStyle/>
          <a:p>
            <a:fld id="{C91E33AF-983A-4509-AF90-DCBAAF6EE19E}" type="slidenum">
              <a:rPr lang="en-US" smtClean="0"/>
              <a:t>19</a:t>
            </a:fld>
            <a:endParaRPr lang="en-US"/>
          </a:p>
        </p:txBody>
      </p:sp>
    </p:spTree>
    <p:extLst>
      <p:ext uri="{BB962C8B-B14F-4D97-AF65-F5344CB8AC3E}">
        <p14:creationId xmlns:p14="http://schemas.microsoft.com/office/powerpoint/2010/main" val="3857653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If you notice any of signs of hypothermia immediately call 911 and gently move the person to a warmer place. </a:t>
            </a:r>
          </a:p>
          <a:p>
            <a:endParaRPr lang="en-US"/>
          </a:p>
          <a:p>
            <a:r>
              <a:rPr lang="en-US" i="0"/>
              <a:t>Remove any wet clothing that the person is wearing and slowly begin to warm the person with blankets until emergency medical professionals arrive.</a:t>
            </a:r>
          </a:p>
          <a:p>
            <a:endParaRPr lang="en-US" i="0"/>
          </a:p>
          <a:p>
            <a:r>
              <a:rPr lang="en-US" i="0"/>
              <a:t>Do not put a hypothermic person in a warm bath or shower, as it may warm them too quickly.</a:t>
            </a:r>
          </a:p>
          <a:p>
            <a:endParaRPr lang="en-US" i="1"/>
          </a:p>
          <a:p>
            <a:r>
              <a:rPr lang="en-US" i="1"/>
              <a:t>---------------</a:t>
            </a:r>
          </a:p>
          <a:p>
            <a:r>
              <a:rPr lang="en-US" b="1" i="1"/>
              <a:t>Sources: </a:t>
            </a:r>
          </a:p>
          <a:p>
            <a:r>
              <a:rPr lang="en-US" i="1"/>
              <a:t>ARC Winter Storm Site </a:t>
            </a:r>
            <a:r>
              <a:rPr lang="en-US"/>
              <a:t>‒ </a:t>
            </a:r>
            <a:r>
              <a:rPr lang="en-US" i="1"/>
              <a:t>www.redcross.org/get-help/how-to-prepare-for-emergencies/types-of-emergencies/winter-storm#After</a:t>
            </a:r>
          </a:p>
          <a:p>
            <a:r>
              <a:rPr lang="en-US" i="1"/>
              <a:t>National Weather Service Winter Safety site </a:t>
            </a:r>
            <a:r>
              <a:rPr lang="en-US"/>
              <a:t>‒ </a:t>
            </a:r>
            <a:r>
              <a:rPr lang="en-US" i="1"/>
              <a:t>www.weather.gov/safety/winter</a:t>
            </a:r>
          </a:p>
        </p:txBody>
      </p:sp>
      <p:sp>
        <p:nvSpPr>
          <p:cNvPr id="5" name="TextBox 4">
            <a:extLst>
              <a:ext uri="{FF2B5EF4-FFF2-40B4-BE49-F238E27FC236}">
                <a16:creationId xmlns:a16="http://schemas.microsoft.com/office/drawing/2014/main" id="{04D88047-3F7C-4D0C-BD24-54265741AA06}"/>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90E77454-F1A6-4135-A906-188638ED51FF}"/>
              </a:ext>
            </a:extLst>
          </p:cNvPr>
          <p:cNvSpPr>
            <a:spLocks noGrp="1"/>
          </p:cNvSpPr>
          <p:nvPr>
            <p:ph type="sldNum" sz="quarter" idx="10"/>
          </p:nvPr>
        </p:nvSpPr>
        <p:spPr/>
        <p:txBody>
          <a:bodyPr/>
          <a:lstStyle/>
          <a:p>
            <a:fld id="{C91E33AF-983A-4509-AF90-DCBAAF6EE19E}" type="slidenum">
              <a:rPr lang="en-US" smtClean="0"/>
              <a:t>20</a:t>
            </a:fld>
            <a:endParaRPr lang="en-US"/>
          </a:p>
        </p:txBody>
      </p:sp>
    </p:spTree>
    <p:extLst>
      <p:ext uri="{BB962C8B-B14F-4D97-AF65-F5344CB8AC3E}">
        <p14:creationId xmlns:p14="http://schemas.microsoft.com/office/powerpoint/2010/main" val="2219165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become stranded in your car during a winter storm:</a:t>
            </a:r>
          </a:p>
          <a:p>
            <a:endParaRPr lang="en-US"/>
          </a:p>
          <a:p>
            <a:pPr marL="159272" indent="-159272">
              <a:buFont typeface="Arial" panose="020B0604020202020204" pitchFamily="34" charset="0"/>
              <a:buChar char="•"/>
              <a:defRPr/>
            </a:pPr>
            <a:r>
              <a:rPr lang="en-US"/>
              <a:t>Stay in your vehicle and wait for help.</a:t>
            </a:r>
          </a:p>
          <a:p>
            <a:pPr marL="159272" indent="-159272">
              <a:buFont typeface="Arial" panose="020B0604020202020204" pitchFamily="34" charset="0"/>
              <a:buChar char="•"/>
              <a:defRPr/>
            </a:pPr>
            <a:endParaRPr lang="en-US"/>
          </a:p>
          <a:p>
            <a:pPr marL="159272" indent="-159272">
              <a:buFont typeface="Arial" panose="020B0604020202020204" pitchFamily="34" charset="0"/>
              <a:buChar char="•"/>
              <a:defRPr/>
            </a:pPr>
            <a:r>
              <a:rPr lang="en-US"/>
              <a:t>Display a trouble sign to indicate you need help. Hang a brightly colored cloth (preferably red) on the radio antenna and raise the hood after snow stops falling.</a:t>
            </a:r>
          </a:p>
          <a:p>
            <a:pPr marL="159272" indent="-159272">
              <a:buFont typeface="Arial" panose="020B0604020202020204" pitchFamily="34" charset="0"/>
              <a:buChar char="•"/>
              <a:defRPr/>
            </a:pPr>
            <a:endParaRPr lang="en-US"/>
          </a:p>
          <a:p>
            <a:pPr marL="159272" indent="-159272">
              <a:buFont typeface="Arial" panose="020B0604020202020204" pitchFamily="34" charset="0"/>
              <a:buChar char="•"/>
              <a:defRPr/>
            </a:pPr>
            <a:r>
              <a:rPr lang="en-US"/>
              <a:t>Run the engine occasionally to keep warm. Turn on the engine for about 10 minutes each hour (or 5 minutes every half hour). </a:t>
            </a:r>
          </a:p>
          <a:p>
            <a:pPr marL="174600">
              <a:defRPr/>
            </a:pPr>
            <a:endParaRPr lang="en-US"/>
          </a:p>
          <a:p>
            <a:pPr marL="346025" indent="-171425">
              <a:buFont typeface="Courier New" panose="02070309020205020404" pitchFamily="49" charset="0"/>
              <a:buChar char="o"/>
              <a:defRPr/>
            </a:pPr>
            <a:r>
              <a:rPr lang="en-US"/>
              <a:t>Running the engine for only short periods reduces the risk of carbon monoxide poisoning and conserves fuel. </a:t>
            </a:r>
          </a:p>
          <a:p>
            <a:pPr marL="346025" indent="-171425">
              <a:spcBef>
                <a:spcPts val="198"/>
              </a:spcBef>
              <a:buFont typeface="Courier New" panose="02070309020205020404" pitchFamily="49" charset="0"/>
              <a:buChar char="o"/>
              <a:defRPr/>
            </a:pPr>
            <a:r>
              <a:rPr lang="en-US"/>
              <a:t>Use the heater while the engine is running. </a:t>
            </a:r>
          </a:p>
          <a:p>
            <a:pPr marL="346025" indent="-171425">
              <a:spcBef>
                <a:spcPts val="198"/>
              </a:spcBef>
              <a:buFont typeface="Courier New" panose="02070309020205020404" pitchFamily="49" charset="0"/>
              <a:buChar char="o"/>
              <a:defRPr/>
            </a:pPr>
            <a:r>
              <a:rPr lang="en-US"/>
              <a:t>Keep the exhaust pipe clear of snow, and slightly open a downwind window for ventilation.</a:t>
            </a:r>
          </a:p>
          <a:p>
            <a:pPr marL="159272" indent="-159272">
              <a:buFont typeface="Arial" panose="020B0604020202020204" pitchFamily="34" charset="0"/>
              <a:buChar char="•"/>
              <a:defRPr/>
            </a:pPr>
            <a:endParaRPr lang="en-US"/>
          </a:p>
          <a:p>
            <a:pPr marL="159272" indent="-159272">
              <a:buFont typeface="Arial" panose="020B0604020202020204" pitchFamily="34" charset="0"/>
              <a:buChar char="•"/>
              <a:defRPr/>
            </a:pPr>
            <a:r>
              <a:rPr lang="en-US"/>
              <a:t>Do light exercises to keep up circulation. Clap your hands and move your arms and legs occasionally. Try not to stay in one position for too long.</a:t>
            </a:r>
          </a:p>
          <a:p>
            <a:pPr marL="159272" indent="-159272">
              <a:buFont typeface="Arial" panose="020B0604020202020204" pitchFamily="34" charset="0"/>
              <a:buChar char="•"/>
              <a:defRPr/>
            </a:pPr>
            <a:endParaRPr lang="en-US"/>
          </a:p>
          <a:p>
            <a:pPr marL="159272" indent="-159272">
              <a:buFont typeface="Arial" panose="020B0604020202020204" pitchFamily="34" charset="0"/>
              <a:buChar char="•"/>
              <a:defRPr/>
            </a:pPr>
            <a:r>
              <a:rPr lang="en-US"/>
              <a:t>If there is more than one of you, huddle together for warmth. </a:t>
            </a:r>
          </a:p>
          <a:p>
            <a:pPr marL="159272" indent="-159272">
              <a:buFont typeface="Arial" panose="020B0604020202020204" pitchFamily="34" charset="0"/>
              <a:buChar char="•"/>
              <a:defRPr/>
            </a:pPr>
            <a:endParaRPr lang="en-US"/>
          </a:p>
          <a:p>
            <a:pPr marL="159272" indent="-159272">
              <a:buFont typeface="Arial" panose="020B0604020202020204" pitchFamily="34" charset="0"/>
              <a:buChar char="•"/>
              <a:defRPr/>
            </a:pPr>
            <a:r>
              <a:rPr lang="en-US"/>
              <a:t>Use newspapers, maps, and even the removable floor mats for added insulation. Layering items will help trap more body heat.</a:t>
            </a:r>
          </a:p>
          <a:p>
            <a:pPr marL="159272" indent="-159272">
              <a:buFont typeface="Arial" panose="020B0604020202020204" pitchFamily="34" charset="0"/>
              <a:buChar char="•"/>
              <a:defRPr/>
            </a:pPr>
            <a:endParaRPr lang="en-US"/>
          </a:p>
          <a:p>
            <a:pPr marL="159272" indent="-159272">
              <a:buFont typeface="Arial" panose="020B0604020202020204" pitchFamily="34" charset="0"/>
              <a:buChar char="•"/>
              <a:defRPr/>
            </a:pPr>
            <a:r>
              <a:rPr lang="en-US"/>
              <a:t>Watch for signs of frostbite and hypothermia. </a:t>
            </a:r>
          </a:p>
          <a:p>
            <a:pPr marL="159272" indent="-159272">
              <a:spcBef>
                <a:spcPts val="198"/>
              </a:spcBef>
              <a:buFont typeface="Arial" panose="020B0604020202020204" pitchFamily="34" charset="0"/>
              <a:buChar char="•"/>
              <a:defRPr/>
            </a:pPr>
            <a:endParaRPr lang="en-US"/>
          </a:p>
          <a:p>
            <a:r>
              <a:rPr lang="en-US" b="1" i="1">
                <a:solidFill>
                  <a:srgbClr val="004B79"/>
                </a:solidFill>
              </a:rPr>
              <a:t>ASK:</a:t>
            </a:r>
            <a:r>
              <a:rPr lang="en-US" b="1"/>
              <a:t> </a:t>
            </a:r>
            <a:r>
              <a:rPr lang="en-US"/>
              <a:t>Why is it important not to sleep for long periods in a stranded vehicle?</a:t>
            </a:r>
          </a:p>
          <a:p>
            <a:endParaRPr lang="en-US" b="1" i="1"/>
          </a:p>
          <a:p>
            <a:pPr marL="159272" indent="-159272">
              <a:buFont typeface="Wingdings" panose="05000000000000000000" pitchFamily="2" charset="2"/>
              <a:buChar char="Ø"/>
            </a:pPr>
            <a:r>
              <a:rPr lang="en-US" b="1" i="1" u="sng">
                <a:solidFill>
                  <a:srgbClr val="004B79"/>
                </a:solidFill>
              </a:rPr>
              <a:t>Speaker Note</a:t>
            </a:r>
            <a:r>
              <a:rPr lang="en-US" b="1" i="1">
                <a:solidFill>
                  <a:srgbClr val="004B79"/>
                </a:solidFill>
              </a:rPr>
              <a:t>: Wait for participants to offer their guesses. Regardless of the responses, answer with:</a:t>
            </a:r>
          </a:p>
          <a:p>
            <a:pPr marL="159272" indent="-159272">
              <a:buFont typeface="Wingdings" panose="05000000000000000000" pitchFamily="2" charset="2"/>
              <a:buChar char="Ø"/>
            </a:pPr>
            <a:endParaRPr lang="en-US" b="1" i="1"/>
          </a:p>
          <a:p>
            <a:r>
              <a:rPr lang="en-US"/>
              <a:t>If you are not awakened periodically to increase body temperature and circulation, you can freeze to death. </a:t>
            </a:r>
          </a:p>
          <a:p>
            <a:endParaRPr lang="en-US"/>
          </a:p>
          <a:p>
            <a:r>
              <a:rPr lang="en-US"/>
              <a:t>If there is more than one person in the vehicle with you, take turns sleeping so you can wake each other and also keep watch for help.</a:t>
            </a:r>
            <a:endParaRPr lang="en-US" i="1"/>
          </a:p>
          <a:p>
            <a:endParaRPr lang="en-US" i="1"/>
          </a:p>
          <a:p>
            <a:r>
              <a:rPr lang="en-US" i="1"/>
              <a:t>---------------</a:t>
            </a:r>
          </a:p>
          <a:p>
            <a:r>
              <a:rPr lang="en-US" b="1" i="1"/>
              <a:t>Source: </a:t>
            </a:r>
          </a:p>
          <a:p>
            <a:pPr lvl="0">
              <a:defRPr/>
            </a:pPr>
            <a:r>
              <a:rPr lang="en-US" i="1"/>
              <a:t>ARC Winter Storm site </a:t>
            </a:r>
            <a:r>
              <a:rPr lang="en-US"/>
              <a:t>‒ </a:t>
            </a:r>
            <a:r>
              <a:rPr lang="en-US" i="1"/>
              <a:t>www.redcross.org/get-help/how-to-prepare-for-emergencies/types-of-emergencies/winter-storm#During</a:t>
            </a:r>
          </a:p>
        </p:txBody>
      </p:sp>
      <p:sp>
        <p:nvSpPr>
          <p:cNvPr id="5" name="TextBox 4">
            <a:extLst>
              <a:ext uri="{FF2B5EF4-FFF2-40B4-BE49-F238E27FC236}">
                <a16:creationId xmlns:a16="http://schemas.microsoft.com/office/drawing/2014/main" id="{AB0C9E80-DD27-4644-A86F-EF0D0D951986}"/>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5AAF404F-630E-40CE-9CD8-D19E2FA57295}"/>
              </a:ext>
            </a:extLst>
          </p:cNvPr>
          <p:cNvSpPr>
            <a:spLocks noGrp="1"/>
          </p:cNvSpPr>
          <p:nvPr>
            <p:ph type="sldNum" sz="quarter" idx="10"/>
          </p:nvPr>
        </p:nvSpPr>
        <p:spPr/>
        <p:txBody>
          <a:bodyPr/>
          <a:lstStyle/>
          <a:p>
            <a:fld id="{C91E33AF-983A-4509-AF90-DCBAAF6EE19E}" type="slidenum">
              <a:rPr lang="en-US" smtClean="0"/>
              <a:t>21</a:t>
            </a:fld>
            <a:endParaRPr lang="en-US"/>
          </a:p>
        </p:txBody>
      </p:sp>
    </p:spTree>
    <p:extLst>
      <p:ext uri="{BB962C8B-B14F-4D97-AF65-F5344CB8AC3E}">
        <p14:creationId xmlns:p14="http://schemas.microsoft.com/office/powerpoint/2010/main" val="3080793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0478F7-20FE-4AFC-B741-62A98E2D461C}"/>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7" name="Slide Image Placeholder 6">
            <a:extLst>
              <a:ext uri="{FF2B5EF4-FFF2-40B4-BE49-F238E27FC236}">
                <a16:creationId xmlns:a16="http://schemas.microsoft.com/office/drawing/2014/main" id="{03DAC7DD-569A-4912-8F50-2EF200F5D491}"/>
              </a:ext>
            </a:extLst>
          </p:cNvPr>
          <p:cNvSpPr>
            <a:spLocks noGrp="1" noRot="1" noChangeAspect="1"/>
          </p:cNvSpPr>
          <p:nvPr>
            <p:ph type="sldImg"/>
          </p:nvPr>
        </p:nvSpPr>
        <p:spPr/>
      </p:sp>
      <p:sp>
        <p:nvSpPr>
          <p:cNvPr id="8" name="Notes Placeholder 7">
            <a:extLst>
              <a:ext uri="{FF2B5EF4-FFF2-40B4-BE49-F238E27FC236}">
                <a16:creationId xmlns:a16="http://schemas.microsoft.com/office/drawing/2014/main" id="{1ECEFDB7-3F01-4739-BE75-8C1CCDCCAF64}"/>
              </a:ext>
            </a:extLst>
          </p:cNvPr>
          <p:cNvSpPr>
            <a:spLocks noGrp="1"/>
          </p:cNvSpPr>
          <p:nvPr>
            <p:ph type="body" idx="1"/>
          </p:nvPr>
        </p:nvSpPr>
        <p:spPr/>
        <p:txBody>
          <a:bodyPr/>
          <a:lstStyle/>
          <a:p>
            <a:r>
              <a:rPr lang="en-US"/>
              <a:t>Once the winter storm has passed, it is important to care for yourself, members of your household, and even friends and neighbors. </a:t>
            </a:r>
          </a:p>
          <a:p>
            <a:endParaRPr lang="en-US"/>
          </a:p>
          <a:p>
            <a:r>
              <a:rPr lang="en-US"/>
              <a:t>Continue to take care of yourself and members of your household: </a:t>
            </a:r>
          </a:p>
          <a:p>
            <a:endParaRPr lang="en-US"/>
          </a:p>
          <a:p>
            <a:pPr marL="159272" indent="-159272">
              <a:spcBef>
                <a:spcPts val="198"/>
              </a:spcBef>
              <a:buFont typeface="Arial" panose="020B0604020202020204" pitchFamily="34" charset="0"/>
              <a:buChar char="•"/>
              <a:defRPr/>
            </a:pPr>
            <a:r>
              <a:rPr lang="en-US"/>
              <a:t>Avoid driving and other travel until conditions have improved. If you must drive, use extra care and have a winter survival kit in your vehicle.</a:t>
            </a:r>
          </a:p>
          <a:p>
            <a:pPr marL="159272" indent="-159272">
              <a:spcBef>
                <a:spcPts val="198"/>
              </a:spcBef>
              <a:buFont typeface="Arial" panose="020B0604020202020204" pitchFamily="34" charset="0"/>
              <a:buChar char="•"/>
              <a:defRPr/>
            </a:pPr>
            <a:r>
              <a:rPr lang="en-US"/>
              <a:t>Use caution when clearing snow and take frequent breaks to warm up. Heart attacks, often due to overexertion from shoveling heavy snow, are a leading cause of death during the winter and are responsible for nearly 100 deaths every winter.</a:t>
            </a:r>
          </a:p>
          <a:p>
            <a:pPr marL="159272" indent="-159272">
              <a:spcBef>
                <a:spcPts val="198"/>
              </a:spcBef>
              <a:buFont typeface="Arial" panose="020B0604020202020204" pitchFamily="34" charset="0"/>
              <a:buChar char="•"/>
              <a:defRPr/>
            </a:pPr>
            <a:r>
              <a:rPr lang="en-US"/>
              <a:t>If you lost power, check refrigerated food for spoilage. If in doubt, throw it out.</a:t>
            </a:r>
          </a:p>
          <a:p>
            <a:pPr marL="159272" indent="-159272">
              <a:spcBef>
                <a:spcPts val="198"/>
              </a:spcBef>
              <a:buFont typeface="Arial" panose="020B0604020202020204" pitchFamily="34" charset="0"/>
              <a:buChar char="•"/>
              <a:defRPr/>
            </a:pPr>
            <a:r>
              <a:rPr lang="en-US"/>
              <a:t>Pay attention to how you and members of your household are experiencing and handling stress.</a:t>
            </a:r>
          </a:p>
          <a:p>
            <a:pPr marL="159272" indent="-159272">
              <a:spcBef>
                <a:spcPts val="198"/>
              </a:spcBef>
              <a:buFont typeface="Arial" panose="020B0604020202020204" pitchFamily="34" charset="0"/>
              <a:buChar char="•"/>
              <a:defRPr/>
            </a:pPr>
            <a:r>
              <a:rPr lang="en-US"/>
              <a:t>Help people who require assistance, including infants, older adults, individuals with access or functional needs, those with medical needs, and the people providing personal care assistance. </a:t>
            </a:r>
          </a:p>
          <a:p>
            <a:endParaRPr lang="en-US"/>
          </a:p>
          <a:p>
            <a:r>
              <a:rPr lang="en-US"/>
              <a:t>Be sure to stay informed by listening to local news or a NOAA Weather Radio for updated information and instructions. </a:t>
            </a:r>
          </a:p>
          <a:p>
            <a:endParaRPr lang="en-US"/>
          </a:p>
          <a:p>
            <a:r>
              <a:rPr lang="en-US"/>
              <a:t>Pay particular attention to any continuing snowfall, icing, rainfall, or flooding. </a:t>
            </a:r>
          </a:p>
          <a:p>
            <a:endParaRPr lang="en-US" i="1"/>
          </a:p>
          <a:p>
            <a:r>
              <a:rPr lang="en-US" i="1"/>
              <a:t>---------------</a:t>
            </a:r>
          </a:p>
          <a:p>
            <a:r>
              <a:rPr lang="en-US" b="1" i="1"/>
              <a:t>Source: </a:t>
            </a:r>
          </a:p>
          <a:p>
            <a:pPr lvl="0">
              <a:defRPr/>
            </a:pPr>
            <a:r>
              <a:rPr lang="en-US" i="1"/>
              <a:t>ARC Winter Storm Safety site </a:t>
            </a:r>
            <a:r>
              <a:rPr lang="en-US"/>
              <a:t>‒ </a:t>
            </a:r>
            <a:r>
              <a:rPr lang="en-US" i="1"/>
              <a:t>www.redcross.org/get-help/how-to-prepare-for-emergencies/types-of-emergencies/winter-storm</a:t>
            </a:r>
          </a:p>
        </p:txBody>
      </p:sp>
      <p:sp>
        <p:nvSpPr>
          <p:cNvPr id="9" name="Slide Number Placeholder 8">
            <a:extLst>
              <a:ext uri="{FF2B5EF4-FFF2-40B4-BE49-F238E27FC236}">
                <a16:creationId xmlns:a16="http://schemas.microsoft.com/office/drawing/2014/main" id="{528A494F-CB85-4E46-90CF-B83BD023BFDD}"/>
              </a:ext>
            </a:extLst>
          </p:cNvPr>
          <p:cNvSpPr>
            <a:spLocks noGrp="1"/>
          </p:cNvSpPr>
          <p:nvPr>
            <p:ph type="sldNum" sz="quarter" idx="10"/>
          </p:nvPr>
        </p:nvSpPr>
        <p:spPr/>
        <p:txBody>
          <a:bodyPr/>
          <a:lstStyle/>
          <a:p>
            <a:fld id="{C91E33AF-983A-4509-AF90-DCBAAF6EE19E}" type="slidenum">
              <a:rPr lang="en-US" smtClean="0"/>
              <a:t>22</a:t>
            </a:fld>
            <a:endParaRPr lang="en-US"/>
          </a:p>
        </p:txBody>
      </p:sp>
    </p:spTree>
    <p:extLst>
      <p:ext uri="{BB962C8B-B14F-4D97-AF65-F5344CB8AC3E}">
        <p14:creationId xmlns:p14="http://schemas.microsoft.com/office/powerpoint/2010/main" val="1612165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0112AB-36A4-4BAC-BE80-F026BBA07D82}"/>
              </a:ext>
            </a:extLst>
          </p:cNvPr>
          <p:cNvSpPr txBox="1"/>
          <p:nvPr/>
        </p:nvSpPr>
        <p:spPr>
          <a:xfrm>
            <a:off x="236604" y="102952"/>
            <a:ext cx="2626658" cy="365988"/>
          </a:xfrm>
          <a:prstGeom prst="rect">
            <a:avLst/>
          </a:prstGeom>
          <a:noFill/>
        </p:spPr>
        <p:txBody>
          <a:bodyPr wrap="square" lIns="88126" tIns="44064" rIns="88126" bIns="44064" rtlCol="0">
            <a:spAutoFit/>
          </a:bodyPr>
          <a:lstStyle/>
          <a:p>
            <a:pPr defTabSz="881261">
              <a:defRPr/>
            </a:pPr>
            <a:r>
              <a:rPr lang="en-US">
                <a:solidFill>
                  <a:prstClr val="black"/>
                </a:solidFill>
              </a:rPr>
              <a:t>Winter Storms</a:t>
            </a:r>
          </a:p>
        </p:txBody>
      </p:sp>
      <p:sp>
        <p:nvSpPr>
          <p:cNvPr id="7" name="Slide Image Placeholder 6">
            <a:extLst>
              <a:ext uri="{FF2B5EF4-FFF2-40B4-BE49-F238E27FC236}">
                <a16:creationId xmlns:a16="http://schemas.microsoft.com/office/drawing/2014/main" id="{E9D74942-DE62-4CEB-AAD2-C1437E2DECB9}"/>
              </a:ext>
            </a:extLst>
          </p:cNvPr>
          <p:cNvSpPr>
            <a:spLocks noGrp="1" noRot="1" noChangeAspect="1"/>
          </p:cNvSpPr>
          <p:nvPr>
            <p:ph type="sldImg"/>
          </p:nvPr>
        </p:nvSpPr>
        <p:spPr/>
      </p:sp>
      <p:sp>
        <p:nvSpPr>
          <p:cNvPr id="8" name="Notes Placeholder 7">
            <a:extLst>
              <a:ext uri="{FF2B5EF4-FFF2-40B4-BE49-F238E27FC236}">
                <a16:creationId xmlns:a16="http://schemas.microsoft.com/office/drawing/2014/main" id="{9D58B5C2-4B40-4D8D-9474-52ADBB4AB379}"/>
              </a:ext>
            </a:extLst>
          </p:cNvPr>
          <p:cNvSpPr>
            <a:spLocks noGrp="1"/>
          </p:cNvSpPr>
          <p:nvPr>
            <p:ph type="body" idx="1"/>
          </p:nvPr>
        </p:nvSpPr>
        <p:spPr/>
        <p:txBody>
          <a:bodyPr/>
          <a:lstStyle/>
          <a:p>
            <a:r>
              <a:rPr lang="en-US"/>
              <a:t>Before a winter storm, you can also take steps to protect and winterize your home: </a:t>
            </a:r>
          </a:p>
          <a:p>
            <a:endParaRPr lang="en-US"/>
          </a:p>
          <a:p>
            <a:pPr marL="159272" indent="-159272">
              <a:spcBef>
                <a:spcPts val="198"/>
              </a:spcBef>
              <a:buFont typeface="Arial" panose="020B0604020202020204" pitchFamily="34" charset="0"/>
              <a:buChar char="•"/>
              <a:defRPr/>
            </a:pPr>
            <a:r>
              <a:rPr lang="en-US"/>
              <a:t>Prevent frozen pipes by draining pools and exterior sprinkler lines. </a:t>
            </a:r>
          </a:p>
          <a:p>
            <a:pPr marL="159272" indent="-159272">
              <a:spcBef>
                <a:spcPts val="198"/>
              </a:spcBef>
              <a:buFont typeface="Arial" panose="020B0604020202020204" pitchFamily="34" charset="0"/>
              <a:buChar char="•"/>
              <a:defRPr/>
            </a:pPr>
            <a:r>
              <a:rPr lang="en-US"/>
              <a:t>Winterize outdoor hose bibs by closing inside valves supplying water to the hose bib, draining the water in the line, and leaving the outside bib valve open so that any water left inside can expand without causing the pipe to break.</a:t>
            </a:r>
          </a:p>
          <a:p>
            <a:pPr marL="159272" indent="-159272">
              <a:spcBef>
                <a:spcPts val="198"/>
              </a:spcBef>
              <a:buFont typeface="Arial" panose="020B0604020202020204" pitchFamily="34" charset="0"/>
              <a:buChar char="•"/>
              <a:defRPr/>
            </a:pPr>
            <a:r>
              <a:rPr lang="en-US"/>
              <a:t>Add insulation around any water supply lines in unheated areas like the garage or under the kitchen and bathroom sinks. During very cold weather, keep the garage door closed and cabinet doors open to keep the areas warmer.</a:t>
            </a:r>
          </a:p>
          <a:p>
            <a:pPr marL="159272" indent="-159272">
              <a:spcBef>
                <a:spcPts val="198"/>
              </a:spcBef>
              <a:buFont typeface="Arial" panose="020B0604020202020204" pitchFamily="34" charset="0"/>
              <a:buChar char="•"/>
              <a:defRPr/>
            </a:pPr>
            <a:r>
              <a:rPr lang="en-US"/>
              <a:t>Make sure your home is properly insulated to keep cold air out.</a:t>
            </a:r>
          </a:p>
          <a:p>
            <a:pPr marL="159272" indent="-159272">
              <a:spcBef>
                <a:spcPts val="198"/>
              </a:spcBef>
              <a:buFont typeface="Arial" panose="020B0604020202020204" pitchFamily="34" charset="0"/>
              <a:buChar char="•"/>
              <a:defRPr/>
            </a:pPr>
            <a:r>
              <a:rPr lang="en-US"/>
              <a:t>Use caution and be sure that all heating equipment is properly vented and in good working condition. </a:t>
            </a:r>
          </a:p>
          <a:p>
            <a:pPr marL="159272" indent="-159272">
              <a:spcBef>
                <a:spcPts val="198"/>
              </a:spcBef>
              <a:buFont typeface="Arial" panose="020B0604020202020204" pitchFamily="34" charset="0"/>
              <a:buChar char="•"/>
              <a:defRPr/>
            </a:pPr>
            <a:r>
              <a:rPr lang="en-US"/>
              <a:t>Remember, </a:t>
            </a:r>
            <a:r>
              <a:rPr lang="en-US" b="1"/>
              <a:t>three feet from the heat! </a:t>
            </a:r>
            <a:r>
              <a:rPr lang="en-US"/>
              <a:t>Make sure anything that could catch fire – such as furniture, curtains, dishtowels, or clothing – is at least three feet away from any heat source.</a:t>
            </a:r>
          </a:p>
          <a:p>
            <a:pPr marL="159272" indent="-159272">
              <a:spcBef>
                <a:spcPts val="198"/>
              </a:spcBef>
              <a:buFont typeface="Arial" panose="020B0604020202020204" pitchFamily="34" charset="0"/>
              <a:buChar char="•"/>
              <a:defRPr/>
            </a:pPr>
            <a:r>
              <a:rPr lang="en-US"/>
              <a:t>Consider buying emergency heating equipment or installing a portable generator. If you do get a generator, become familiar with the operating instructions and take precautions to avoid carbon monoxide poisoning, electrocution, and fire.</a:t>
            </a:r>
          </a:p>
          <a:p>
            <a:pPr marL="159272" indent="-159272">
              <a:spcBef>
                <a:spcPts val="198"/>
              </a:spcBef>
              <a:buFont typeface="Arial" panose="020B0604020202020204" pitchFamily="34" charset="0"/>
              <a:buChar char="•"/>
              <a:defRPr/>
            </a:pPr>
            <a:r>
              <a:rPr lang="en-US"/>
              <a:t>Always keep ample heating fuel, oil, wood, or coal on hand.</a:t>
            </a:r>
          </a:p>
          <a:p>
            <a:pPr marL="159272" indent="-159272">
              <a:spcBef>
                <a:spcPts val="198"/>
              </a:spcBef>
              <a:buFont typeface="Arial" panose="020B0604020202020204" pitchFamily="34" charset="0"/>
              <a:buChar char="•"/>
              <a:defRPr/>
            </a:pPr>
            <a:r>
              <a:rPr lang="en-US"/>
              <a:t>Ensure fire extinguishers, smoke alarms, and carbon monoxide detectors are working.</a:t>
            </a:r>
          </a:p>
          <a:p>
            <a:pPr marL="159272" indent="-159272">
              <a:spcBef>
                <a:spcPts val="198"/>
              </a:spcBef>
              <a:buFont typeface="Arial" panose="020B0604020202020204" pitchFamily="34" charset="0"/>
              <a:buChar char="•"/>
              <a:defRPr/>
            </a:pPr>
            <a:r>
              <a:rPr lang="en-US"/>
              <a:t>Make sure that snow removal equipment is available and in working condition.</a:t>
            </a:r>
          </a:p>
          <a:p>
            <a:pPr marL="159272" indent="-159272">
              <a:spcBef>
                <a:spcPts val="198"/>
              </a:spcBef>
              <a:buFont typeface="Arial" panose="020B0604020202020204" pitchFamily="34" charset="0"/>
              <a:buChar char="•"/>
              <a:defRPr/>
            </a:pPr>
            <a:r>
              <a:rPr lang="en-US"/>
              <a:t>Trim or remove dead tree branches that are close enough to fall on buildings and clear any leaves that are covering vents.</a:t>
            </a:r>
          </a:p>
          <a:p>
            <a:pPr defTabSz="849447">
              <a:defRPr/>
            </a:pPr>
            <a:endParaRPr lang="en-US"/>
          </a:p>
          <a:p>
            <a:r>
              <a:rPr lang="en-US" i="1"/>
              <a:t>---------------</a:t>
            </a:r>
          </a:p>
          <a:p>
            <a:r>
              <a:rPr lang="en-US" b="1" i="1"/>
              <a:t>Sources: </a:t>
            </a:r>
          </a:p>
          <a:p>
            <a:pPr lvl="0">
              <a:defRPr/>
            </a:pPr>
            <a:r>
              <a:rPr lang="en-US" i="1"/>
              <a:t>ARC Winter Storm Safety site</a:t>
            </a:r>
            <a:r>
              <a:rPr lang="en-US" i="1" u="none"/>
              <a:t> </a:t>
            </a:r>
            <a:r>
              <a:rPr lang="en-US"/>
              <a:t>‒ </a:t>
            </a:r>
            <a:r>
              <a:rPr lang="en-US" i="1" u="none"/>
              <a:t>www.redcross.org/get-help/how-to-prepare-for-emergencies/types-of-emergencies/winter-storm</a:t>
            </a:r>
          </a:p>
          <a:p>
            <a:pPr lvl="0">
              <a:defRPr/>
            </a:pPr>
            <a:r>
              <a:rPr lang="en-US" i="1" u="none"/>
              <a:t>ARC Frozen Pipes </a:t>
            </a:r>
            <a:r>
              <a:rPr lang="en-US"/>
              <a:t>‒ </a:t>
            </a:r>
            <a:r>
              <a:rPr lang="en-US" i="1"/>
              <a:t>www.redcross.org/get-help/how-to-prepare-for-emergencies/types-of-emergencies/winter-storm/frozen-pipes</a:t>
            </a:r>
          </a:p>
        </p:txBody>
      </p:sp>
      <p:sp>
        <p:nvSpPr>
          <p:cNvPr id="9" name="Slide Number Placeholder 8">
            <a:extLst>
              <a:ext uri="{FF2B5EF4-FFF2-40B4-BE49-F238E27FC236}">
                <a16:creationId xmlns:a16="http://schemas.microsoft.com/office/drawing/2014/main" id="{58462EBB-9342-49AF-9D0A-354F59EA1244}"/>
              </a:ext>
            </a:extLst>
          </p:cNvPr>
          <p:cNvSpPr>
            <a:spLocks noGrp="1"/>
          </p:cNvSpPr>
          <p:nvPr>
            <p:ph type="sldNum" sz="quarter" idx="10"/>
          </p:nvPr>
        </p:nvSpPr>
        <p:spPr/>
        <p:txBody>
          <a:bodyPr/>
          <a:lstStyle/>
          <a:p>
            <a:fld id="{C91E33AF-983A-4509-AF90-DCBAAF6EE19E}" type="slidenum">
              <a:rPr lang="en-US" smtClean="0"/>
              <a:t>23</a:t>
            </a:fld>
            <a:endParaRPr lang="en-US"/>
          </a:p>
        </p:txBody>
      </p:sp>
    </p:spTree>
    <p:extLst>
      <p:ext uri="{BB962C8B-B14F-4D97-AF65-F5344CB8AC3E}">
        <p14:creationId xmlns:p14="http://schemas.microsoft.com/office/powerpoint/2010/main" val="3089289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a:t>Keeping yourself and members of your household safe during winter weather depends on you understanding winter storms, staying informed about conditions, and taking appropriate action.​</a:t>
            </a:r>
          </a:p>
          <a:p>
            <a:pPr rtl="0" fontAlgn="base"/>
            <a:r>
              <a:rPr lang="en-US"/>
              <a:t>​</a:t>
            </a:r>
          </a:p>
          <a:p>
            <a:pPr rtl="0" fontAlgn="base"/>
            <a:r>
              <a:rPr lang="en-US" b="1" i="1" u="sng">
                <a:solidFill>
                  <a:srgbClr val="004B79"/>
                </a:solidFill>
              </a:rPr>
              <a:t>Speaker Note</a:t>
            </a:r>
            <a:r>
              <a:rPr lang="en-US" b="1" i="1">
                <a:solidFill>
                  <a:srgbClr val="004B79"/>
                </a:solidFill>
              </a:rPr>
              <a:t>: Remind participants of the most recent major winter storm in your area.</a:t>
            </a:r>
            <a:r>
              <a:rPr lang="en-US" b="1" i="1" baseline="0">
                <a:solidFill>
                  <a:srgbClr val="004B79"/>
                </a:solidFill>
              </a:rPr>
              <a:t> Consider taking </a:t>
            </a:r>
            <a:r>
              <a:rPr lang="en-US" b="1" i="1">
                <a:solidFill>
                  <a:srgbClr val="004B79"/>
                </a:solidFill>
              </a:rPr>
              <a:t>note</a:t>
            </a:r>
            <a:r>
              <a:rPr lang="en-US" b="1" i="1" baseline="0">
                <a:solidFill>
                  <a:srgbClr val="004B79"/>
                </a:solidFill>
              </a:rPr>
              <a:t> of</a:t>
            </a:r>
            <a:r>
              <a:rPr lang="en-US" b="1" i="1">
                <a:solidFill>
                  <a:srgbClr val="004B79"/>
                </a:solidFill>
              </a:rPr>
              <a:t> the temperature, length of the storm, and impacts on the community including power outages, hospitalizations, and deaths.</a:t>
            </a:r>
            <a:r>
              <a:rPr lang="en-US">
                <a:solidFill>
                  <a:srgbClr val="004B79"/>
                </a:solidFill>
              </a:rPr>
              <a:t>​</a:t>
            </a:r>
          </a:p>
          <a:p>
            <a:pPr rtl="0" fontAlgn="base"/>
            <a:r>
              <a:rPr lang="en-US"/>
              <a:t>​</a:t>
            </a:r>
          </a:p>
          <a:p>
            <a:pPr rtl="0" fontAlgn="base"/>
            <a:r>
              <a:rPr lang="en-US"/>
              <a:t>The National Weather Service will issue notices when weather conditions make winter storms more likely.  The exact criteria for issuing notices may vary across the country, especially for those areas that are not used to winter storm conditions.​ </a:t>
            </a:r>
          </a:p>
          <a:p>
            <a:pPr rtl="0" fontAlgn="base"/>
            <a:r>
              <a:rPr lang="en-US"/>
              <a:t>​</a:t>
            </a:r>
          </a:p>
          <a:p>
            <a:pPr rtl="0" fontAlgn="base"/>
            <a:r>
              <a:rPr lang="en-US"/>
              <a:t>There are three commonly used terms used to describe the likelihood and severity of a winter storm:​ Advisory, Watch, and Warning.</a:t>
            </a:r>
          </a:p>
          <a:p>
            <a:pPr rtl="0" fontAlgn="base"/>
            <a:endParaRPr lang="en-US"/>
          </a:p>
          <a:p>
            <a:pPr marL="177845" indent="-177845" fontAlgn="base">
              <a:buFont typeface="Wingdings" panose="05000000000000000000" pitchFamily="2" charset="2"/>
              <a:buChar char="Ø"/>
            </a:pPr>
            <a:r>
              <a:rPr lang="en-US" b="1" i="1">
                <a:solidFill>
                  <a:srgbClr val="004B79"/>
                </a:solidFill>
              </a:rPr>
              <a:t>CLICK before each bullet to reveal the details.</a:t>
            </a:r>
          </a:p>
          <a:p>
            <a:pPr rtl="0" fontAlgn="base"/>
            <a:r>
              <a:rPr lang="en-US"/>
              <a:t>​​</a:t>
            </a:r>
          </a:p>
          <a:p>
            <a:pPr marL="171425" indent="-171425" fontAlgn="base">
              <a:buFont typeface="Arial" panose="020B0604020202020204" pitchFamily="34" charset="0"/>
              <a:buChar char="•"/>
            </a:pPr>
            <a:r>
              <a:rPr lang="en-US"/>
              <a:t>A </a:t>
            </a:r>
            <a:r>
              <a:rPr lang="en-US" cap="all" baseline="0"/>
              <a:t>Winter Weather</a:t>
            </a:r>
            <a:r>
              <a:rPr lang="en-US"/>
              <a:t> </a:t>
            </a:r>
            <a:r>
              <a:rPr lang="en-US" b="1"/>
              <a:t>ADVISORY</a:t>
            </a:r>
            <a:r>
              <a:rPr lang="en-US"/>
              <a:t> means that winter weather conditions such as freezing rain, snow, or sleet are expected, but conditions are not hazardous enough to issue a warning.</a:t>
            </a:r>
          </a:p>
          <a:p>
            <a:pPr marL="0" indent="0" fontAlgn="base">
              <a:buFont typeface="Arial" panose="020B0604020202020204" pitchFamily="34" charset="0"/>
              <a:buNone/>
            </a:pPr>
            <a:endParaRPr lang="en-US"/>
          </a:p>
          <a:p>
            <a:pPr marL="177845" lvl="1" fontAlgn="base"/>
            <a:r>
              <a:rPr lang="en-US"/>
              <a:t>You should monitor conditions and exercise caution when driving.</a:t>
            </a:r>
          </a:p>
          <a:p>
            <a:pPr fontAlgn="base"/>
            <a:endParaRPr lang="en-US"/>
          </a:p>
          <a:p>
            <a:pPr marL="171425" indent="-171425" fontAlgn="base">
              <a:buFont typeface="Arial" panose="020B0604020202020204" pitchFamily="34" charset="0"/>
              <a:buChar char="•"/>
            </a:pPr>
            <a:r>
              <a:rPr lang="en-US"/>
              <a:t>A </a:t>
            </a:r>
            <a:r>
              <a:rPr lang="en-US" cap="all" baseline="0"/>
              <a:t>Winter Storm</a:t>
            </a:r>
            <a:r>
              <a:rPr lang="en-US"/>
              <a:t> </a:t>
            </a:r>
            <a:r>
              <a:rPr lang="en-US" b="1"/>
              <a:t>WATCH</a:t>
            </a:r>
            <a:r>
              <a:rPr lang="en-US"/>
              <a:t> means that conditions are favorable for significant snow, sleet, or ice within the next 36 to 48 hours, but it’s occurrence, timing, and severity are not yet certain. ​</a:t>
            </a:r>
          </a:p>
          <a:p>
            <a:pPr marL="0" indent="0" fontAlgn="base">
              <a:buFont typeface="Arial" panose="020B0604020202020204" pitchFamily="34" charset="0"/>
              <a:buNone/>
            </a:pPr>
            <a:endParaRPr lang="en-US"/>
          </a:p>
          <a:p>
            <a:pPr marL="177845" lvl="1" fontAlgn="base"/>
            <a:r>
              <a:rPr lang="en-US"/>
              <a:t>A </a:t>
            </a:r>
            <a:r>
              <a:rPr lang="en-US" b="1"/>
              <a:t>WATCH</a:t>
            </a:r>
            <a:r>
              <a:rPr lang="en-US"/>
              <a:t> means that you should review your winter storm disaster plan and stay informed about weather conditions. ​</a:t>
            </a:r>
          </a:p>
          <a:p>
            <a:pPr rtl="0" fontAlgn="base"/>
            <a:r>
              <a:rPr lang="en-US"/>
              <a:t>​</a:t>
            </a:r>
          </a:p>
          <a:p>
            <a:pPr marL="171425" indent="-171425" fontAlgn="base">
              <a:buFont typeface="Arial" panose="020B0604020202020204" pitchFamily="34" charset="0"/>
              <a:buChar char="•"/>
            </a:pPr>
            <a:r>
              <a:rPr lang="en-US"/>
              <a:t>A </a:t>
            </a:r>
            <a:r>
              <a:rPr lang="en-US" cap="all" baseline="0"/>
              <a:t>Winter Storm</a:t>
            </a:r>
            <a:r>
              <a:rPr lang="en-US"/>
              <a:t> </a:t>
            </a:r>
            <a:r>
              <a:rPr lang="en-US" b="1"/>
              <a:t>WARNING</a:t>
            </a:r>
            <a:r>
              <a:rPr lang="en-US"/>
              <a:t> indicates that life-threatening severe winter conditions have begun or will begin within 24 hours. Significant and hazardous snow, sleet, or ice is imminent.</a:t>
            </a:r>
          </a:p>
          <a:p>
            <a:pPr marL="0" indent="0" fontAlgn="base">
              <a:buFont typeface="Arial" panose="020B0604020202020204" pitchFamily="34" charset="0"/>
              <a:buNone/>
            </a:pPr>
            <a:endParaRPr lang="en-US"/>
          </a:p>
          <a:p>
            <a:pPr marL="177845" lvl="1" fontAlgn="base"/>
            <a:r>
              <a:rPr lang="en-US"/>
              <a:t>A </a:t>
            </a:r>
            <a:r>
              <a:rPr lang="en-US" b="1"/>
              <a:t>WARNING</a:t>
            </a:r>
            <a:r>
              <a:rPr lang="en-US"/>
              <a:t> means you must take immediate steps to avoid serious illness or injury. ​Don’t travel until conditions improve.</a:t>
            </a:r>
          </a:p>
          <a:p>
            <a:pPr fontAlgn="base"/>
            <a:endParaRPr lang="en-US"/>
          </a:p>
          <a:p>
            <a:pPr fontAlgn="base"/>
            <a:r>
              <a:rPr lang="en-US"/>
              <a:t>Other types of watches and warnings can be issued for winter weather, including for wind chill.</a:t>
            </a:r>
          </a:p>
          <a:p>
            <a:pPr fontAlgn="base"/>
            <a:endParaRPr lang="en-US"/>
          </a:p>
          <a:p>
            <a:pPr defTabSz="914266" fontAlgn="base">
              <a:defRPr/>
            </a:pPr>
            <a:r>
              <a:rPr lang="en-US" i="0"/>
              <a:t>The wind chill is the temperature that the air </a:t>
            </a:r>
            <a:r>
              <a:rPr lang="en-US" b="0" i="0"/>
              <a:t>feels to the human skin due to the combination of low temperatures and wind gusts. </a:t>
            </a:r>
            <a:endParaRPr lang="en-US" i="0"/>
          </a:p>
          <a:p>
            <a:pPr fontAlgn="base"/>
            <a:endParaRPr lang="en-US"/>
          </a:p>
          <a:p>
            <a:pPr marL="177845" indent="-177845" fontAlgn="base">
              <a:buFont typeface="Arial" panose="020B0604020202020204" pitchFamily="34" charset="0"/>
              <a:buChar char="•"/>
            </a:pPr>
            <a:r>
              <a:rPr lang="en-US" b="1" cap="all" baseline="0"/>
              <a:t>Wind chill watches </a:t>
            </a:r>
            <a:r>
              <a:rPr lang="en-US"/>
              <a:t>are issued when extremely cold air and strong winds could </a:t>
            </a:r>
            <a:r>
              <a:rPr lang="en-US" b="1"/>
              <a:t>potentially</a:t>
            </a:r>
            <a:r>
              <a:rPr lang="en-US"/>
              <a:t> create dangerously low wind chill values. </a:t>
            </a:r>
          </a:p>
          <a:p>
            <a:pPr marL="0" indent="0" fontAlgn="base">
              <a:buFont typeface="Arial" panose="020B0604020202020204" pitchFamily="34" charset="0"/>
              <a:buNone/>
            </a:pPr>
            <a:endParaRPr lang="en-US"/>
          </a:p>
          <a:p>
            <a:pPr marL="177845" indent="-177845" fontAlgn="base">
              <a:buFont typeface="Arial" panose="020B0604020202020204" pitchFamily="34" charset="0"/>
              <a:buChar char="•"/>
            </a:pPr>
            <a:r>
              <a:rPr lang="en-US"/>
              <a:t>A </a:t>
            </a:r>
            <a:r>
              <a:rPr lang="en-US" b="1" cap="all" baseline="0"/>
              <a:t>wind chill warning </a:t>
            </a:r>
            <a:r>
              <a:rPr lang="en-US"/>
              <a:t>indicates these conditions </a:t>
            </a:r>
            <a:r>
              <a:rPr lang="en-US" b="1"/>
              <a:t>will</a:t>
            </a:r>
            <a:r>
              <a:rPr lang="en-US"/>
              <a:t> occur. </a:t>
            </a:r>
          </a:p>
          <a:p>
            <a:pPr marL="0" indent="0" fontAlgn="base">
              <a:buFont typeface="Arial" panose="020B0604020202020204" pitchFamily="34" charset="0"/>
              <a:buNone/>
            </a:pPr>
            <a:endParaRPr lang="en-US"/>
          </a:p>
          <a:p>
            <a:pPr fontAlgn="base"/>
            <a:r>
              <a:rPr lang="en-US"/>
              <a:t>In both cases, people are at risk of frostbite and hypothermia. </a:t>
            </a:r>
            <a:r>
              <a:rPr lang="en-US" b="0" i="0"/>
              <a:t>Also be aware that the lower the wind chill, the faster frostbite can occur.</a:t>
            </a:r>
            <a:endParaRPr lang="en-US"/>
          </a:p>
          <a:p>
            <a:endParaRPr lang="en-US" i="1"/>
          </a:p>
          <a:p>
            <a:r>
              <a:rPr lang="en-US" i="1"/>
              <a:t>---------------</a:t>
            </a:r>
          </a:p>
          <a:p>
            <a:r>
              <a:rPr lang="en-US" b="1" i="1"/>
              <a:t>Sources: </a:t>
            </a:r>
          </a:p>
          <a:p>
            <a:pPr lvl="0"/>
            <a:r>
              <a:rPr lang="en-US" i="1"/>
              <a:t>ARC Winter Storm Safety site </a:t>
            </a:r>
            <a:r>
              <a:rPr lang="en-US"/>
              <a:t>‒ </a:t>
            </a:r>
            <a:r>
              <a:rPr lang="en-US" i="1"/>
              <a:t>www.redcross.org/get-help/how-to-prepare-for-emergencies/types-of-emergencies/winter-storm</a:t>
            </a:r>
          </a:p>
          <a:p>
            <a:r>
              <a:rPr lang="en-US" i="1"/>
              <a:t>National Weather Service Winter Weather Warnings, Watches and Advisories site </a:t>
            </a:r>
            <a:r>
              <a:rPr lang="en-US"/>
              <a:t>‒ </a:t>
            </a:r>
            <a:endParaRPr lang="en-US" i="1"/>
          </a:p>
          <a:p>
            <a:r>
              <a:rPr lang="en-US" i="1"/>
              <a:t>www.weather.gov/safety/winter-ww</a:t>
            </a:r>
          </a:p>
        </p:txBody>
      </p:sp>
      <p:sp>
        <p:nvSpPr>
          <p:cNvPr id="5" name="TextBox 4">
            <a:extLst>
              <a:ext uri="{FF2B5EF4-FFF2-40B4-BE49-F238E27FC236}">
                <a16:creationId xmlns:a16="http://schemas.microsoft.com/office/drawing/2014/main" id="{2D47EB2A-C654-4F7A-92B4-96B91EBE5C2F}"/>
              </a:ext>
            </a:extLst>
          </p:cNvPr>
          <p:cNvSpPr txBox="1"/>
          <p:nvPr/>
        </p:nvSpPr>
        <p:spPr>
          <a:xfrm>
            <a:off x="246890" y="106327"/>
            <a:ext cx="2740861" cy="369332"/>
          </a:xfrm>
          <a:prstGeom prst="rect">
            <a:avLst/>
          </a:prstGeom>
          <a:noFill/>
        </p:spPr>
        <p:txBody>
          <a:bodyPr wrap="square" lIns="91427" tIns="45714" rIns="91427" bIns="45714" rtlCol="0">
            <a:spAutoFit/>
          </a:bodyPr>
          <a:lstStyle/>
          <a:p>
            <a:pPr defTabSz="914266">
              <a:defRPr/>
            </a:pPr>
            <a:r>
              <a:rPr lang="en-US">
                <a:solidFill>
                  <a:prstClr val="black"/>
                </a:solidFill>
              </a:rPr>
              <a:t>Winter Storms</a:t>
            </a:r>
          </a:p>
        </p:txBody>
      </p:sp>
      <p:sp>
        <p:nvSpPr>
          <p:cNvPr id="6" name="Slide Number Placeholder 5">
            <a:extLst>
              <a:ext uri="{FF2B5EF4-FFF2-40B4-BE49-F238E27FC236}">
                <a16:creationId xmlns:a16="http://schemas.microsoft.com/office/drawing/2014/main" id="{8F42FCDE-9BC1-4090-A879-3AE14977CBC4}"/>
              </a:ext>
            </a:extLst>
          </p:cNvPr>
          <p:cNvSpPr>
            <a:spLocks noGrp="1"/>
          </p:cNvSpPr>
          <p:nvPr>
            <p:ph type="sldNum" sz="quarter" idx="10"/>
          </p:nvPr>
        </p:nvSpPr>
        <p:spPr/>
        <p:txBody>
          <a:bodyPr/>
          <a:lstStyle/>
          <a:p>
            <a:fld id="{C91E33AF-983A-4509-AF90-DCBAAF6EE19E}" type="slidenum">
              <a:rPr lang="en-US" smtClean="0"/>
              <a:t>24</a:t>
            </a:fld>
            <a:endParaRPr lang="en-US"/>
          </a:p>
        </p:txBody>
      </p:sp>
      <p:sp>
        <p:nvSpPr>
          <p:cNvPr id="7" name="Rectangle 6">
            <a:extLst>
              <a:ext uri="{FF2B5EF4-FFF2-40B4-BE49-F238E27FC236}">
                <a16:creationId xmlns:a16="http://schemas.microsoft.com/office/drawing/2014/main" id="{AA9CB01D-998B-48BC-9FEA-34AB52666E01}"/>
              </a:ext>
            </a:extLst>
          </p:cNvPr>
          <p:cNvSpPr/>
          <p:nvPr/>
        </p:nvSpPr>
        <p:spPr>
          <a:xfrm>
            <a:off x="4727775" y="2310496"/>
            <a:ext cx="2206425" cy="944880"/>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lIns="91427" tIns="45714" rIns="91427" bIns="45714" rtlCol="0" anchor="ctr"/>
          <a:lstStyle/>
          <a:p>
            <a:pPr algn="ctr"/>
            <a:r>
              <a:rPr lang="en-US">
                <a:solidFill>
                  <a:schemeClr val="bg2">
                    <a:lumMod val="10000"/>
                  </a:schemeClr>
                </a:solidFill>
              </a:rPr>
              <a:t>Script requires </a:t>
            </a:r>
            <a:r>
              <a:rPr lang="en-US" b="1">
                <a:solidFill>
                  <a:schemeClr val="bg2">
                    <a:lumMod val="10000"/>
                  </a:schemeClr>
                </a:solidFill>
              </a:rPr>
              <a:t>PERSONALIIZATION</a:t>
            </a:r>
            <a:endParaRPr lang="en-US">
              <a:solidFill>
                <a:schemeClr val="bg2">
                  <a:lumMod val="10000"/>
                </a:schemeClr>
              </a:solidFill>
            </a:endParaRPr>
          </a:p>
        </p:txBody>
      </p:sp>
    </p:spTree>
    <p:extLst>
      <p:ext uri="{BB962C8B-B14F-4D97-AF65-F5344CB8AC3E}">
        <p14:creationId xmlns:p14="http://schemas.microsoft.com/office/powerpoint/2010/main" val="4127256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a:extLst>
              <a:ext uri="{FF2B5EF4-FFF2-40B4-BE49-F238E27FC236}">
                <a16:creationId xmlns:a16="http://schemas.microsoft.com/office/drawing/2014/main" id="{6654BED0-BFBF-42F1-AEFD-FAFA404A5BCE}"/>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90051212-1410-4DFF-9211-EDBA3981AB4B}"/>
              </a:ext>
            </a:extLst>
          </p:cNvPr>
          <p:cNvSpPr>
            <a:spLocks noGrp="1"/>
          </p:cNvSpPr>
          <p:nvPr>
            <p:ph type="body" idx="1"/>
          </p:nvPr>
        </p:nvSpPr>
        <p:spPr/>
        <p:txBody>
          <a:bodyPr/>
          <a:lstStyle/>
          <a:p>
            <a:pPr marL="224939" defTabSz="881261">
              <a:defRPr/>
            </a:pPr>
            <a:r>
              <a:rPr lang="en-US">
                <a:solidFill>
                  <a:srgbClr val="004B79"/>
                </a:solidFill>
              </a:rPr>
              <a:t>---------------------------------------------------------------</a:t>
            </a:r>
          </a:p>
          <a:p>
            <a:pPr marL="224939" defTabSz="881261">
              <a:defRPr/>
            </a:pPr>
            <a:r>
              <a:rPr lang="en-US" b="1" i="1" u="sng">
                <a:solidFill>
                  <a:srgbClr val="004B79"/>
                </a:solidFill>
              </a:rPr>
              <a:t>OPTIONAL SLIDE</a:t>
            </a:r>
            <a:r>
              <a:rPr lang="en-US" b="1" i="1">
                <a:solidFill>
                  <a:srgbClr val="004B79"/>
                </a:solidFill>
              </a:rPr>
              <a:t>: Use if time permits, &lt;two minutes&gt;.</a:t>
            </a:r>
          </a:p>
          <a:p>
            <a:pPr marL="224939"/>
            <a:endParaRPr lang="en-US"/>
          </a:p>
          <a:p>
            <a:pPr marL="224939"/>
            <a:r>
              <a:rPr lang="en-US"/>
              <a:t>We have learned today how to prepare for a disaster. We must also recognize the need to be ready for the aftermath of a disaster should one occur.</a:t>
            </a:r>
          </a:p>
          <a:p>
            <a:pPr marL="224939"/>
            <a:endParaRPr lang="en-US"/>
          </a:p>
          <a:p>
            <a:pPr marL="224939"/>
            <a:r>
              <a:rPr lang="en-US"/>
              <a:t>Disasters can be stressful.</a:t>
            </a:r>
          </a:p>
          <a:p>
            <a:pPr marL="224939"/>
            <a:endParaRPr lang="en-US"/>
          </a:p>
          <a:p>
            <a:pPr marL="224939"/>
            <a:r>
              <a:rPr lang="en-US"/>
              <a:t>The good news is that there are things we can do to cope with stress.</a:t>
            </a:r>
          </a:p>
          <a:p>
            <a:pPr marL="224939"/>
            <a:endParaRPr lang="en-US"/>
          </a:p>
          <a:p>
            <a:pPr marL="224939"/>
            <a:r>
              <a:rPr lang="en-US"/>
              <a:t>First, be aware of feelings that can come with disasters.</a:t>
            </a:r>
          </a:p>
          <a:p>
            <a:pPr marL="224939"/>
            <a:endParaRPr lang="en-US" i="1"/>
          </a:p>
          <a:p>
            <a:pPr marL="224939"/>
            <a:r>
              <a:rPr lang="en-US" b="1" i="1" u="sng">
                <a:solidFill>
                  <a:srgbClr val="004B79"/>
                </a:solidFill>
              </a:rPr>
              <a:t>Speaker Note</a:t>
            </a:r>
            <a:r>
              <a:rPr lang="en-US" b="1" i="1">
                <a:solidFill>
                  <a:srgbClr val="004B79"/>
                </a:solidFill>
              </a:rPr>
              <a:t>:</a:t>
            </a:r>
            <a:r>
              <a:rPr lang="en-US" b="1">
                <a:solidFill>
                  <a:srgbClr val="004B79"/>
                </a:solidFill>
              </a:rPr>
              <a:t> </a:t>
            </a:r>
            <a:r>
              <a:rPr lang="en-US" b="1" i="1">
                <a:solidFill>
                  <a:srgbClr val="004B79"/>
                </a:solidFill>
              </a:rPr>
              <a:t>Ask participants to identify feelings and reactions to watch for after disasters, then summarize with:</a:t>
            </a:r>
          </a:p>
          <a:p>
            <a:pPr marL="224939"/>
            <a:endParaRPr lang="en-US"/>
          </a:p>
          <a:p>
            <a:pPr marL="224939"/>
            <a:r>
              <a:rPr lang="en-US"/>
              <a:t>You may: </a:t>
            </a:r>
          </a:p>
          <a:p>
            <a:pPr marL="224939"/>
            <a:endParaRPr lang="en-US"/>
          </a:p>
          <a:p>
            <a:pPr marL="390199" lvl="1" indent="-165261">
              <a:spcBef>
                <a:spcPts val="198"/>
              </a:spcBef>
              <a:buFont typeface="Arial" panose="020B0604020202020204" pitchFamily="34" charset="0"/>
              <a:buChar char="•"/>
            </a:pPr>
            <a:r>
              <a:rPr lang="en-US"/>
              <a:t>Feel physically and mentally drained</a:t>
            </a:r>
          </a:p>
          <a:p>
            <a:pPr marL="390199" lvl="1" indent="-165261">
              <a:spcBef>
                <a:spcPts val="198"/>
              </a:spcBef>
              <a:buFont typeface="Arial" panose="020B0604020202020204" pitchFamily="34" charset="0"/>
              <a:buChar char="•"/>
            </a:pPr>
            <a:r>
              <a:rPr lang="en-US"/>
              <a:t>Have difficulty making decisions or focusing</a:t>
            </a:r>
          </a:p>
          <a:p>
            <a:pPr marL="390199" lvl="1" indent="-165261">
              <a:spcBef>
                <a:spcPts val="198"/>
              </a:spcBef>
              <a:buFont typeface="Arial" panose="020B0604020202020204" pitchFamily="34" charset="0"/>
              <a:buChar char="•"/>
            </a:pPr>
            <a:r>
              <a:rPr lang="en-US"/>
              <a:t>Become easily frustrated</a:t>
            </a:r>
          </a:p>
          <a:p>
            <a:pPr marL="390199" lvl="1" indent="-165261">
              <a:spcBef>
                <a:spcPts val="198"/>
              </a:spcBef>
              <a:buFont typeface="Arial" panose="020B0604020202020204" pitchFamily="34" charset="0"/>
              <a:buChar char="•"/>
            </a:pPr>
            <a:r>
              <a:rPr lang="en-US"/>
              <a:t>Find yourself arguing with friends and family</a:t>
            </a:r>
          </a:p>
          <a:p>
            <a:pPr marL="390199" lvl="1" indent="-165261">
              <a:spcBef>
                <a:spcPts val="198"/>
              </a:spcBef>
              <a:buFont typeface="Arial" panose="020B0604020202020204" pitchFamily="34" charset="0"/>
              <a:buChar char="•"/>
            </a:pPr>
            <a:r>
              <a:rPr lang="en-US"/>
              <a:t>Feel sad, numb, lonely, or worried</a:t>
            </a:r>
          </a:p>
          <a:p>
            <a:pPr marL="390199" lvl="1" indent="-165261">
              <a:spcBef>
                <a:spcPts val="198"/>
              </a:spcBef>
              <a:buFont typeface="Arial" panose="020B0604020202020204" pitchFamily="34" charset="0"/>
              <a:buChar char="•"/>
            </a:pPr>
            <a:r>
              <a:rPr lang="en-US"/>
              <a:t>Experience changes in appetite or sleep patterns</a:t>
            </a:r>
          </a:p>
          <a:p>
            <a:pPr marL="224939"/>
            <a:endParaRPr lang="en-US" i="1"/>
          </a:p>
          <a:p>
            <a:pPr marL="224939"/>
            <a:r>
              <a:rPr lang="en-US" b="1" i="1" u="sng">
                <a:solidFill>
                  <a:srgbClr val="004B79"/>
                </a:solidFill>
              </a:rPr>
              <a:t>Speaker Note</a:t>
            </a:r>
            <a:r>
              <a:rPr lang="en-US" b="1" i="1">
                <a:solidFill>
                  <a:srgbClr val="004B79"/>
                </a:solidFill>
              </a:rPr>
              <a:t>:</a:t>
            </a:r>
            <a:r>
              <a:rPr lang="en-US" b="1">
                <a:solidFill>
                  <a:srgbClr val="004B79"/>
                </a:solidFill>
              </a:rPr>
              <a:t> </a:t>
            </a:r>
            <a:r>
              <a:rPr lang="en-US" b="1" i="1">
                <a:solidFill>
                  <a:srgbClr val="004B79"/>
                </a:solidFill>
              </a:rPr>
              <a:t>Ask participants for things to do that help with stress, then summarize with:</a:t>
            </a:r>
            <a:r>
              <a:rPr lang="en-US" b="1"/>
              <a:t> </a:t>
            </a:r>
            <a:endParaRPr lang="en-US" b="1" i="1"/>
          </a:p>
          <a:p>
            <a:pPr marL="224939"/>
            <a:endParaRPr lang="en-US"/>
          </a:p>
          <a:p>
            <a:pPr marL="224939"/>
            <a:r>
              <a:rPr lang="en-US"/>
              <a:t>You can help deal with stress by doing the following:</a:t>
            </a:r>
          </a:p>
          <a:p>
            <a:pPr marL="224939">
              <a:buFont typeface="Arial" panose="020B0604020202020204" pitchFamily="34" charset="0"/>
              <a:buChar char="•"/>
            </a:pPr>
            <a:endParaRPr lang="en-US"/>
          </a:p>
          <a:p>
            <a:pPr marL="390199" lvl="1" indent="-165261">
              <a:spcBef>
                <a:spcPts val="198"/>
              </a:spcBef>
              <a:buFont typeface="Arial" panose="020B0604020202020204" pitchFamily="34" charset="0"/>
              <a:buChar char="•"/>
            </a:pPr>
            <a:r>
              <a:rPr lang="en-US"/>
              <a:t>Be sure you and your loved ones are safe.</a:t>
            </a:r>
          </a:p>
          <a:p>
            <a:pPr marL="390199" lvl="1" indent="-165261">
              <a:spcBef>
                <a:spcPts val="198"/>
              </a:spcBef>
              <a:buFont typeface="Arial" panose="020B0604020202020204" pitchFamily="34" charset="0"/>
              <a:buChar char="•"/>
            </a:pPr>
            <a:r>
              <a:rPr lang="en-US"/>
              <a:t>Eat healthy foods and drink plenty of water.</a:t>
            </a:r>
          </a:p>
          <a:p>
            <a:pPr marL="390199" lvl="1" indent="-165261">
              <a:spcBef>
                <a:spcPts val="198"/>
              </a:spcBef>
              <a:buFont typeface="Arial" panose="020B0604020202020204" pitchFamily="34" charset="0"/>
              <a:buChar char="•"/>
            </a:pPr>
            <a:r>
              <a:rPr lang="en-US"/>
              <a:t>Get rest.</a:t>
            </a:r>
          </a:p>
          <a:p>
            <a:pPr marL="390199" lvl="1" indent="-165261">
              <a:spcBef>
                <a:spcPts val="198"/>
              </a:spcBef>
              <a:buFont typeface="Arial" panose="020B0604020202020204" pitchFamily="34" charset="0"/>
              <a:buChar char="•"/>
            </a:pPr>
            <a:r>
              <a:rPr lang="en-US"/>
              <a:t>Stay connected with family and friends.</a:t>
            </a:r>
          </a:p>
          <a:p>
            <a:pPr marL="390199" lvl="1" indent="-165261">
              <a:spcBef>
                <a:spcPts val="198"/>
              </a:spcBef>
              <a:buFont typeface="Arial" panose="020B0604020202020204" pitchFamily="34" charset="0"/>
              <a:buChar char="•"/>
            </a:pPr>
            <a:r>
              <a:rPr lang="en-US"/>
              <a:t>Be patient with yourself and those around you.</a:t>
            </a:r>
          </a:p>
          <a:p>
            <a:pPr marL="390199" lvl="1" indent="-165261">
              <a:spcBef>
                <a:spcPts val="198"/>
              </a:spcBef>
              <a:buFont typeface="Arial" panose="020B0604020202020204" pitchFamily="34" charset="0"/>
              <a:buChar char="•"/>
            </a:pPr>
            <a:r>
              <a:rPr lang="en-US"/>
              <a:t>Set priorities and break down tasks into small ones.</a:t>
            </a:r>
          </a:p>
          <a:p>
            <a:pPr marL="390199" lvl="1" indent="-165261">
              <a:spcBef>
                <a:spcPts val="198"/>
              </a:spcBef>
              <a:buFont typeface="Arial" panose="020B0604020202020204" pitchFamily="34" charset="0"/>
              <a:buChar char="•"/>
            </a:pPr>
            <a:r>
              <a:rPr lang="en-US"/>
              <a:t>Gather information about help and resources. </a:t>
            </a:r>
          </a:p>
          <a:p>
            <a:pPr marL="390199" lvl="1" indent="-165261">
              <a:spcBef>
                <a:spcPts val="198"/>
              </a:spcBef>
              <a:buFont typeface="Arial" panose="020B0604020202020204" pitchFamily="34" charset="0"/>
              <a:buChar char="•"/>
            </a:pPr>
            <a:r>
              <a:rPr lang="en-US"/>
              <a:t>Stay positive and help others.</a:t>
            </a:r>
          </a:p>
          <a:p>
            <a:pPr marL="224939"/>
            <a:endParaRPr lang="en-US"/>
          </a:p>
          <a:p>
            <a:pPr marL="224939"/>
            <a:r>
              <a:rPr lang="en-US"/>
              <a:t>If the stress continues or worsens, or if you or someone you know is feeling life isn’t worth living, seek immediate help.</a:t>
            </a:r>
          </a:p>
          <a:p>
            <a:pPr marL="224939"/>
            <a:r>
              <a:rPr lang="en-US"/>
              <a:t>---------------------------------------------------------------</a:t>
            </a:r>
          </a:p>
          <a:p>
            <a:endParaRPr lang="en-US" i="1"/>
          </a:p>
          <a:p>
            <a:r>
              <a:rPr lang="en-US" i="1"/>
              <a:t>---------------</a:t>
            </a:r>
          </a:p>
          <a:p>
            <a:r>
              <a:rPr lang="en-US" b="1" i="1"/>
              <a:t>Source: </a:t>
            </a:r>
          </a:p>
          <a:p>
            <a:r>
              <a:rPr lang="en-US" i="1"/>
              <a:t>www.redcross.org/images/MEDIA_CustomProductCatalog/m4240142_EmotionalHealth.pdf</a:t>
            </a:r>
          </a:p>
        </p:txBody>
      </p:sp>
      <p:sp>
        <p:nvSpPr>
          <p:cNvPr id="9" name="TextBox 8">
            <a:extLst>
              <a:ext uri="{FF2B5EF4-FFF2-40B4-BE49-F238E27FC236}">
                <a16:creationId xmlns:a16="http://schemas.microsoft.com/office/drawing/2014/main" id="{42E1F55C-3FE4-46CF-BA89-6FDEB116E0AD}"/>
              </a:ext>
            </a:extLst>
          </p:cNvPr>
          <p:cNvSpPr txBox="1"/>
          <p:nvPr/>
        </p:nvSpPr>
        <p:spPr>
          <a:xfrm>
            <a:off x="236601" y="110797"/>
            <a:ext cx="3683016" cy="366000"/>
          </a:xfrm>
          <a:prstGeom prst="rect">
            <a:avLst/>
          </a:prstGeom>
          <a:noFill/>
        </p:spPr>
        <p:txBody>
          <a:bodyPr wrap="square" lIns="88126" tIns="44064" rIns="88126" bIns="44064" rtlCol="0">
            <a:spAutoFit/>
          </a:bodyPr>
          <a:lstStyle/>
          <a:p>
            <a:r>
              <a:rPr lang="en-US"/>
              <a:t>Preparedness Essentials</a:t>
            </a:r>
          </a:p>
        </p:txBody>
      </p:sp>
      <p:sp>
        <p:nvSpPr>
          <p:cNvPr id="2" name="Slide Number Placeholder 1">
            <a:extLst>
              <a:ext uri="{FF2B5EF4-FFF2-40B4-BE49-F238E27FC236}">
                <a16:creationId xmlns:a16="http://schemas.microsoft.com/office/drawing/2014/main" id="{23A66E48-2995-4B4C-90EF-5F3A44C59237}"/>
              </a:ext>
            </a:extLst>
          </p:cNvPr>
          <p:cNvSpPr>
            <a:spLocks noGrp="1"/>
          </p:cNvSpPr>
          <p:nvPr>
            <p:ph type="sldNum" sz="quarter" idx="10"/>
          </p:nvPr>
        </p:nvSpPr>
        <p:spPr/>
        <p:txBody>
          <a:bodyPr/>
          <a:lstStyle/>
          <a:p>
            <a:fld id="{C91E33AF-983A-4509-AF90-DCBAAF6EE19E}" type="slidenum">
              <a:rPr lang="en-US" smtClean="0"/>
              <a:t>27</a:t>
            </a:fld>
            <a:endParaRPr lang="en-US"/>
          </a:p>
        </p:txBody>
      </p:sp>
      <p:sp>
        <p:nvSpPr>
          <p:cNvPr id="6" name="Rectangle 5">
            <a:extLst>
              <a:ext uri="{FF2B5EF4-FFF2-40B4-BE49-F238E27FC236}">
                <a16:creationId xmlns:a16="http://schemas.microsoft.com/office/drawing/2014/main" id="{69FC924B-3F59-4048-9A98-23C839E3CE9B}"/>
              </a:ext>
            </a:extLst>
          </p:cNvPr>
          <p:cNvSpPr/>
          <p:nvPr/>
        </p:nvSpPr>
        <p:spPr>
          <a:xfrm>
            <a:off x="4915568" y="718643"/>
            <a:ext cx="1449779" cy="892243"/>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lIns="88126" tIns="44064" rIns="88126" bIns="44064" rtlCol="0" anchor="ctr"/>
          <a:lstStyle/>
          <a:p>
            <a:pPr algn="ctr" defTabSz="881261">
              <a:defRPr/>
            </a:pPr>
            <a:r>
              <a:rPr lang="en-US" b="1">
                <a:solidFill>
                  <a:srgbClr val="E7E6E6">
                    <a:lumMod val="10000"/>
                  </a:srgbClr>
                </a:solidFill>
                <a:latin typeface="Calibri" panose="020F0502020204030204"/>
              </a:rPr>
              <a:t>OPTIONAL: </a:t>
            </a:r>
            <a:r>
              <a:rPr lang="en-US">
                <a:solidFill>
                  <a:srgbClr val="E7E6E6">
                    <a:lumMod val="10000"/>
                  </a:srgbClr>
                </a:solidFill>
                <a:latin typeface="Calibri" panose="020F0502020204030204"/>
              </a:rPr>
              <a:t>For extended timeframe</a:t>
            </a:r>
          </a:p>
        </p:txBody>
      </p:sp>
    </p:spTree>
    <p:extLst>
      <p:ext uri="{BB962C8B-B14F-4D97-AF65-F5344CB8AC3E}">
        <p14:creationId xmlns:p14="http://schemas.microsoft.com/office/powerpoint/2010/main" val="1004921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t>Welcome to this </a:t>
            </a:r>
            <a:r>
              <a:rPr lang="en-US" i="1"/>
              <a:t>Be Red Cross Ready</a:t>
            </a:r>
            <a:r>
              <a:rPr lang="en-US"/>
              <a:t> presentation. Thank you for your interest and for joining us today. </a:t>
            </a:r>
          </a:p>
          <a:p>
            <a:pPr fontAlgn="base"/>
            <a:endParaRPr lang="en-US"/>
          </a:p>
          <a:p>
            <a:pPr fontAlgn="base"/>
            <a:r>
              <a:rPr lang="en-US"/>
              <a:t>My name is … </a:t>
            </a:r>
          </a:p>
          <a:p>
            <a:pPr fontAlgn="base"/>
            <a:r>
              <a:rPr lang="en-US" i="1"/>
              <a:t>	</a:t>
            </a:r>
          </a:p>
          <a:p>
            <a:pPr fontAlgn="base"/>
            <a:r>
              <a:rPr lang="en-US" b="1" i="1" u="sng">
                <a:solidFill>
                  <a:srgbClr val="004B79"/>
                </a:solidFill>
              </a:rPr>
              <a:t>Speaker Note</a:t>
            </a:r>
            <a:r>
              <a:rPr lang="en-US" b="1" i="1">
                <a:solidFill>
                  <a:srgbClr val="004B79"/>
                </a:solidFill>
              </a:rPr>
              <a:t>: If time permits, ask participants to introduce themselves. </a:t>
            </a:r>
          </a:p>
          <a:p>
            <a:pPr fontAlgn="base"/>
            <a:endParaRPr lang="en-US" i="1"/>
          </a:p>
          <a:p>
            <a:pPr fontAlgn="base"/>
            <a:r>
              <a:rPr lang="en-US"/>
              <a:t>Before we get started, let’s briefly go over some safety and logistics information:</a:t>
            </a:r>
          </a:p>
          <a:p>
            <a:pPr fontAlgn="base"/>
            <a:r>
              <a:rPr lang="en-US" i="1"/>
              <a:t>     </a:t>
            </a:r>
          </a:p>
          <a:p>
            <a:pPr marL="160576" indent="-160576" fontAlgn="base">
              <a:buFont typeface="Wingdings" panose="05000000000000000000" pitchFamily="2" charset="2"/>
              <a:buChar char="Ø"/>
            </a:pPr>
            <a:r>
              <a:rPr lang="en-US" b="1" i="1">
                <a:solidFill>
                  <a:srgbClr val="004B79"/>
                </a:solidFill>
              </a:rPr>
              <a:t>Review location’s safety information:</a:t>
            </a:r>
          </a:p>
          <a:p>
            <a:pPr marL="160576" indent="-160576" fontAlgn="base">
              <a:buFont typeface="Arial" panose="020B0604020202020204" pitchFamily="34" charset="0"/>
              <a:buChar char="•"/>
            </a:pPr>
            <a:endParaRPr lang="en-US" i="1"/>
          </a:p>
          <a:p>
            <a:pPr marL="160576" indent="-160576" fontAlgn="base">
              <a:buFont typeface="Arial" panose="020B0604020202020204" pitchFamily="34" charset="0"/>
              <a:buChar char="•"/>
            </a:pPr>
            <a:r>
              <a:rPr lang="en-US" i="1"/>
              <a:t>Location of emergency exits</a:t>
            </a:r>
          </a:p>
          <a:p>
            <a:pPr marL="160576" indent="-160576">
              <a:buFont typeface="Arial" panose="020B0604020202020204" pitchFamily="34" charset="0"/>
              <a:buChar char="•"/>
            </a:pPr>
            <a:r>
              <a:rPr lang="en-US" i="1"/>
              <a:t>Designated meeting place in the event of a fire</a:t>
            </a:r>
          </a:p>
          <a:p>
            <a:pPr marL="160576" indent="-160576">
              <a:buFont typeface="Arial" panose="020B0604020202020204" pitchFamily="34" charset="0"/>
              <a:buChar char="•"/>
            </a:pPr>
            <a:r>
              <a:rPr lang="en-US" i="1"/>
              <a:t>Location of AED</a:t>
            </a:r>
          </a:p>
          <a:p>
            <a:pPr marL="160576" indent="-160576">
              <a:buFont typeface="Arial" panose="020B0604020202020204" pitchFamily="34" charset="0"/>
              <a:buChar char="•"/>
            </a:pPr>
            <a:r>
              <a:rPr lang="en-US" i="1"/>
              <a:t>Other safety information (Customizable)</a:t>
            </a:r>
          </a:p>
          <a:p>
            <a:pPr fontAlgn="base"/>
            <a:endParaRPr lang="en-US" i="1"/>
          </a:p>
          <a:p>
            <a:pPr marL="160576" indent="-160576" fontAlgn="base">
              <a:buFont typeface="Wingdings" panose="05000000000000000000" pitchFamily="2" charset="2"/>
              <a:buChar char="Ø"/>
            </a:pPr>
            <a:r>
              <a:rPr lang="en-US" b="1" i="1">
                <a:solidFill>
                  <a:srgbClr val="004B79"/>
                </a:solidFill>
              </a:rPr>
              <a:t>Review logistics, may include:</a:t>
            </a:r>
          </a:p>
          <a:p>
            <a:pPr marL="160576" indent="-160576" fontAlgn="base">
              <a:buFont typeface="Arial" panose="020B0604020202020204" pitchFamily="34" charset="0"/>
              <a:buChar char="•"/>
            </a:pPr>
            <a:endParaRPr lang="en-US" i="1"/>
          </a:p>
          <a:p>
            <a:pPr marL="160576" indent="-160576">
              <a:buFont typeface="Arial" panose="020B0604020202020204" pitchFamily="34" charset="0"/>
              <a:buChar char="•"/>
            </a:pPr>
            <a:r>
              <a:rPr lang="en-US" i="1"/>
              <a:t>Location of bathrooms</a:t>
            </a:r>
          </a:p>
          <a:p>
            <a:pPr marL="160576" indent="-160576">
              <a:buFont typeface="Arial" panose="020B0604020202020204" pitchFamily="34" charset="0"/>
              <a:buChar char="•"/>
            </a:pPr>
            <a:r>
              <a:rPr lang="en-US" i="1"/>
              <a:t>Schedule for breaks</a:t>
            </a:r>
          </a:p>
          <a:p>
            <a:pPr marL="160576" indent="-160576">
              <a:buFont typeface="Arial" panose="020B0604020202020204" pitchFamily="34" charset="0"/>
              <a:buChar char="•"/>
            </a:pPr>
            <a:r>
              <a:rPr lang="en-US" i="1"/>
              <a:t>Smoking areas</a:t>
            </a:r>
          </a:p>
          <a:p>
            <a:pPr marL="160576" indent="-160576">
              <a:buFont typeface="Arial" panose="020B0604020202020204" pitchFamily="34" charset="0"/>
              <a:buChar char="•"/>
            </a:pPr>
            <a:r>
              <a:rPr lang="en-US" i="1"/>
              <a:t>Cell phones are only to be used outside of the classroom - please silence them.</a:t>
            </a:r>
          </a:p>
          <a:p>
            <a:pPr marL="160576" indent="-160576">
              <a:buFont typeface="Arial" panose="020B0604020202020204" pitchFamily="34" charset="0"/>
              <a:buChar char="•"/>
            </a:pPr>
            <a:r>
              <a:rPr lang="en-US" i="1"/>
              <a:t>Listen respectfully to others.</a:t>
            </a:r>
          </a:p>
          <a:p>
            <a:pPr marL="160576" indent="-160576" fontAlgn="base">
              <a:buFont typeface="Arial" panose="020B0604020202020204" pitchFamily="34" charset="0"/>
              <a:buChar char="•"/>
            </a:pPr>
            <a:r>
              <a:rPr lang="en-US" i="1"/>
              <a:t>Any other location-specific information, i.e. parking restrictions, etc. </a:t>
            </a:r>
          </a:p>
          <a:p>
            <a:pPr marL="160576" indent="-160576" fontAlgn="base">
              <a:buFont typeface="Arial" panose="020B0604020202020204" pitchFamily="34" charset="0"/>
              <a:buChar char="•"/>
            </a:pPr>
            <a:endParaRPr lang="en-US" i="1"/>
          </a:p>
          <a:p>
            <a:pPr marL="165237" indent="-165237" fontAlgn="base">
              <a:buFont typeface="Wingdings" panose="05000000000000000000" pitchFamily="2" charset="2"/>
              <a:buChar char="Ø"/>
            </a:pPr>
            <a:r>
              <a:rPr lang="en-US" b="1" i="1">
                <a:solidFill>
                  <a:srgbClr val="004B79"/>
                </a:solidFill>
              </a:rPr>
              <a:t>If you’ve set aside seats for those with low vision or difficulty hearing, advise them to </a:t>
            </a:r>
            <a:r>
              <a:rPr lang="en-US" b="1" i="1" baseline="0">
                <a:solidFill>
                  <a:srgbClr val="004B79"/>
                </a:solidFill>
              </a:rPr>
              <a:t>“please take a seat in the front if you like to hear or see the presentation better.”</a:t>
            </a:r>
            <a:endParaRPr lang="en-US" i="1"/>
          </a:p>
          <a:p>
            <a:endParaRPr lang="en-US"/>
          </a:p>
        </p:txBody>
      </p:sp>
      <p:sp>
        <p:nvSpPr>
          <p:cNvPr id="4" name="Slide Number Placeholder 3"/>
          <p:cNvSpPr>
            <a:spLocks noGrp="1"/>
          </p:cNvSpPr>
          <p:nvPr>
            <p:ph type="sldNum" sz="quarter" idx="5"/>
          </p:nvPr>
        </p:nvSpPr>
        <p:spPr/>
        <p:txBody>
          <a:bodyPr/>
          <a:lstStyle/>
          <a:p>
            <a:fld id="{C91E33AF-983A-4509-AF90-DCBAAF6EE19E}" type="slidenum">
              <a:rPr lang="en-US" smtClean="0"/>
              <a:t>28</a:t>
            </a:fld>
            <a:endParaRPr lang="en-US"/>
          </a:p>
        </p:txBody>
      </p:sp>
    </p:spTree>
    <p:extLst>
      <p:ext uri="{BB962C8B-B14F-4D97-AF65-F5344CB8AC3E}">
        <p14:creationId xmlns:p14="http://schemas.microsoft.com/office/powerpoint/2010/main" val="4112577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82F7FD-52DD-4C82-A90B-AE72C555C77D}"/>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Image Placeholder 1">
            <a:extLst>
              <a:ext uri="{FF2B5EF4-FFF2-40B4-BE49-F238E27FC236}">
                <a16:creationId xmlns:a16="http://schemas.microsoft.com/office/drawing/2014/main" id="{DD203958-B422-491B-B8F3-67FA70D3B4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B02AD7-D31B-4D16-9ADE-9EC321763F77}"/>
              </a:ext>
            </a:extLst>
          </p:cNvPr>
          <p:cNvSpPr>
            <a:spLocks noGrp="1"/>
          </p:cNvSpPr>
          <p:nvPr>
            <p:ph type="body" idx="1"/>
          </p:nvPr>
        </p:nvSpPr>
        <p:spPr/>
        <p:txBody>
          <a:bodyPr/>
          <a:lstStyle/>
          <a:p>
            <a:pPr eaLnBrk="0" fontAlgn="base" hangingPunct="0"/>
            <a:r>
              <a:rPr lang="en-US"/>
              <a:t>Let’s look at some of the major causes of homes fires and home fire fatalities:</a:t>
            </a:r>
          </a:p>
          <a:p>
            <a:pPr eaLnBrk="0" fontAlgn="base" hangingPunct="0"/>
            <a:endParaRPr lang="en-US"/>
          </a:p>
          <a:p>
            <a:pPr marL="165076" lvl="1" indent="-165076">
              <a:spcBef>
                <a:spcPts val="198"/>
              </a:spcBef>
              <a:buFont typeface="Arial" panose="020B0604020202020204" pitchFamily="34" charset="0"/>
              <a:buChar char="•"/>
            </a:pPr>
            <a:r>
              <a:rPr lang="en-US"/>
              <a:t>Cooking equipment is the leading cause of home fires and home fire-related injuries, and accounts for 19 percent of home fire fatalities.</a:t>
            </a:r>
          </a:p>
          <a:p>
            <a:pPr marL="165076" lvl="1" indent="-165076">
              <a:spcBef>
                <a:spcPts val="198"/>
              </a:spcBef>
              <a:buFont typeface="Arial" panose="020B0604020202020204" pitchFamily="34" charset="0"/>
              <a:buChar char="•"/>
            </a:pPr>
            <a:r>
              <a:rPr lang="en-US"/>
              <a:t>Malfunctioning (16 percent) and improper use (19 percent) of heating, electrical, and lighting equipment together account for 35 percent of home fire fatalities.</a:t>
            </a:r>
          </a:p>
          <a:p>
            <a:pPr marL="165076" lvl="1" indent="-165076">
              <a:spcBef>
                <a:spcPts val="198"/>
              </a:spcBef>
              <a:buFont typeface="Arial" panose="020B0604020202020204" pitchFamily="34" charset="0"/>
              <a:buChar char="•"/>
            </a:pPr>
            <a:r>
              <a:rPr lang="en-US"/>
              <a:t>While only 5 percent of home fires are started by smoking materials, these fires are the leading cause of home fire fatalities.</a:t>
            </a:r>
          </a:p>
          <a:p>
            <a:endParaRPr lang="en-US"/>
          </a:p>
          <a:p>
            <a:r>
              <a:rPr lang="en-US"/>
              <a:t>So how can you reduce the risk of fires in your home? Some home fires can be prevented by following basic safety tips.</a:t>
            </a:r>
          </a:p>
          <a:p>
            <a:endParaRPr lang="en-US"/>
          </a:p>
          <a:p>
            <a:r>
              <a:rPr lang="en-US" i="1"/>
              <a:t>---------------</a:t>
            </a:r>
          </a:p>
          <a:p>
            <a:r>
              <a:rPr lang="en-US" b="1" i="1"/>
              <a:t>Source: </a:t>
            </a:r>
          </a:p>
          <a:p>
            <a:pPr lvl="0">
              <a:defRPr/>
            </a:pPr>
            <a:r>
              <a:rPr lang="en-US" i="1"/>
              <a:t>ARC Home Fires Educator Deck, slide 5</a:t>
            </a:r>
          </a:p>
        </p:txBody>
      </p:sp>
      <p:sp>
        <p:nvSpPr>
          <p:cNvPr id="4" name="Slide Number Placeholder 3">
            <a:extLst>
              <a:ext uri="{FF2B5EF4-FFF2-40B4-BE49-F238E27FC236}">
                <a16:creationId xmlns:a16="http://schemas.microsoft.com/office/drawing/2014/main" id="{27F823C8-DE3E-4D04-80F2-06AE45B594A2}"/>
              </a:ext>
            </a:extLst>
          </p:cNvPr>
          <p:cNvSpPr>
            <a:spLocks noGrp="1"/>
          </p:cNvSpPr>
          <p:nvPr>
            <p:ph type="sldNum" sz="quarter" idx="10"/>
          </p:nvPr>
        </p:nvSpPr>
        <p:spPr/>
        <p:txBody>
          <a:bodyPr/>
          <a:lstStyle/>
          <a:p>
            <a:fld id="{C91E33AF-983A-4509-AF90-DCBAAF6EE19E}" type="slidenum">
              <a:rPr lang="en-US" smtClean="0"/>
              <a:t>29</a:t>
            </a:fld>
            <a:endParaRPr lang="en-US"/>
          </a:p>
        </p:txBody>
      </p:sp>
    </p:spTree>
    <p:extLst>
      <p:ext uri="{BB962C8B-B14F-4D97-AF65-F5344CB8AC3E}">
        <p14:creationId xmlns:p14="http://schemas.microsoft.com/office/powerpoint/2010/main" val="2272966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F9EF67B4-751B-4750-B604-39F0AA695852}"/>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701821E3-C3DD-4DDD-9281-AD135097B470}"/>
              </a:ext>
            </a:extLst>
          </p:cNvPr>
          <p:cNvSpPr>
            <a:spLocks noGrp="1"/>
          </p:cNvSpPr>
          <p:nvPr>
            <p:ph type="body" idx="1"/>
          </p:nvPr>
        </p:nvSpPr>
        <p:spPr/>
        <p:txBody>
          <a:bodyPr/>
          <a:lstStyle/>
          <a:p>
            <a:pPr lvl="0"/>
            <a:r>
              <a:rPr lang="en-US"/>
              <a:t>Unattended cooking is responsible for one-third of reported home cooking fires. </a:t>
            </a:r>
          </a:p>
          <a:p>
            <a:pPr lvl="0"/>
            <a:endParaRPr lang="en-US"/>
          </a:p>
          <a:p>
            <a:pPr marL="171425" lvl="1" indent="-165076">
              <a:buFont typeface="Arial" panose="020B0604020202020204" pitchFamily="34" charset="0"/>
              <a:buChar char="•"/>
            </a:pPr>
            <a:r>
              <a:rPr lang="en-US"/>
              <a:t>Always stay in the kitchen when something is cooking on the stove. </a:t>
            </a:r>
            <a:r>
              <a:rPr lang="en-US" b="1"/>
              <a:t>Remember, keep an eye on what you fry! </a:t>
            </a:r>
            <a:endParaRPr lang="en-US"/>
          </a:p>
          <a:p>
            <a:pPr marL="171425" lvl="1" indent="-165076">
              <a:spcBef>
                <a:spcPts val="198"/>
              </a:spcBef>
              <a:buFont typeface="Arial" panose="020B0604020202020204" pitchFamily="34" charset="0"/>
              <a:buChar char="•"/>
            </a:pPr>
            <a:r>
              <a:rPr lang="en-US"/>
              <a:t>Install and learn how to use a fire extinguisher. Contact your local fire department for training.</a:t>
            </a:r>
          </a:p>
          <a:p>
            <a:pPr lvl="1"/>
            <a:endParaRPr lang="en-US"/>
          </a:p>
          <a:p>
            <a:pPr lvl="0"/>
            <a:r>
              <a:rPr lang="en-US" b="1" i="1" u="sng">
                <a:solidFill>
                  <a:srgbClr val="004B79"/>
                </a:solidFill>
              </a:rPr>
              <a:t>Speaker Note</a:t>
            </a:r>
            <a:r>
              <a:rPr lang="en-US" b="1" i="1">
                <a:solidFill>
                  <a:srgbClr val="004B79"/>
                </a:solidFill>
              </a:rPr>
              <a:t>: List continues on next slide.</a:t>
            </a:r>
          </a:p>
          <a:p>
            <a:pPr lvl="0"/>
            <a:endParaRPr lang="en-US"/>
          </a:p>
          <a:p>
            <a:r>
              <a:rPr lang="en-US" i="1"/>
              <a:t>---------------</a:t>
            </a:r>
          </a:p>
          <a:p>
            <a:r>
              <a:rPr lang="en-US" b="1" i="1"/>
              <a:t>Sources: </a:t>
            </a:r>
          </a:p>
          <a:p>
            <a:pPr lvl="0">
              <a:defRPr/>
            </a:pPr>
            <a:r>
              <a:rPr lang="en-US" i="1"/>
              <a:t>ARC Home Fires Educator Deck</a:t>
            </a:r>
          </a:p>
          <a:p>
            <a:r>
              <a:rPr lang="en-US" i="1"/>
              <a:t>ARC Home Fire Preparedness - www.redcross.org/get-help/how-to-prepare-for-emergencies/types-of-emergencies/fire/home-fire-preparedness</a:t>
            </a:r>
          </a:p>
        </p:txBody>
      </p:sp>
      <p:sp>
        <p:nvSpPr>
          <p:cNvPr id="9" name="TextBox 8">
            <a:extLst>
              <a:ext uri="{FF2B5EF4-FFF2-40B4-BE49-F238E27FC236}">
                <a16:creationId xmlns:a16="http://schemas.microsoft.com/office/drawing/2014/main" id="{A46A448D-5B95-4C69-AFE8-D576DDAD2B89}"/>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117242D4-1F8C-466B-9395-208FEB36E9FC}"/>
              </a:ext>
            </a:extLst>
          </p:cNvPr>
          <p:cNvSpPr>
            <a:spLocks noGrp="1"/>
          </p:cNvSpPr>
          <p:nvPr>
            <p:ph type="sldNum" sz="quarter" idx="10"/>
          </p:nvPr>
        </p:nvSpPr>
        <p:spPr/>
        <p:txBody>
          <a:bodyPr/>
          <a:lstStyle/>
          <a:p>
            <a:fld id="{C91E33AF-983A-4509-AF90-DCBAAF6EE19E}" type="slidenum">
              <a:rPr lang="en-US" smtClean="0"/>
              <a:t>30</a:t>
            </a:fld>
            <a:endParaRPr lang="en-US"/>
          </a:p>
        </p:txBody>
      </p:sp>
    </p:spTree>
    <p:extLst>
      <p:ext uri="{BB962C8B-B14F-4D97-AF65-F5344CB8AC3E}">
        <p14:creationId xmlns:p14="http://schemas.microsoft.com/office/powerpoint/2010/main" val="4817979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EF08D047-CB75-4C0D-8E8E-D1A8B6A77A9F}"/>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441F1E60-6BBA-4102-9D9A-A3F6A690EE0E}"/>
              </a:ext>
            </a:extLst>
          </p:cNvPr>
          <p:cNvSpPr>
            <a:spLocks noGrp="1"/>
          </p:cNvSpPr>
          <p:nvPr>
            <p:ph type="body" idx="1"/>
          </p:nvPr>
        </p:nvSpPr>
        <p:spPr/>
        <p:txBody>
          <a:bodyPr/>
          <a:lstStyle/>
          <a:p>
            <a:r>
              <a:rPr lang="en-US">
                <a:latin typeface="Arial"/>
                <a:cs typeface="Arial"/>
              </a:rPr>
              <a:t>If you recall, 35 percent of home fires are the result of malfunctioning or improperly used heating, electrical, and lighting equipment. You can reduce this risk by remembering these safety tips:</a:t>
            </a:r>
          </a:p>
          <a:p>
            <a:r>
              <a:rPr lang="en-US">
                <a:latin typeface="Arial"/>
                <a:cs typeface="Arial"/>
              </a:rPr>
              <a:t> </a:t>
            </a:r>
          </a:p>
          <a:p>
            <a:pPr marL="164465" lvl="1" indent="-164465">
              <a:spcBef>
                <a:spcPts val="198"/>
              </a:spcBef>
              <a:buFont typeface="Arial" panose="020B0604020202020204" pitchFamily="34" charset="0"/>
              <a:buChar char="•"/>
            </a:pPr>
            <a:r>
              <a:rPr lang="en-US">
                <a:latin typeface="Arial"/>
                <a:cs typeface="Arial"/>
              </a:rPr>
              <a:t>More than half of the deaths resulting from home heating fires are caused by heating equipment that is too close to things that burn. Make sure anything that could catch fire – such as furniture, curtains, dishtowels, or clothing – is at least three feet away from any heat source. </a:t>
            </a:r>
            <a:r>
              <a:rPr lang="en-US" b="1">
                <a:latin typeface="Arial"/>
                <a:cs typeface="Arial"/>
              </a:rPr>
              <a:t>Remember, three feet from the heat!</a:t>
            </a:r>
          </a:p>
          <a:p>
            <a:pPr marL="164465" lvl="1" indent="-164465">
              <a:spcBef>
                <a:spcPts val="198"/>
              </a:spcBef>
              <a:buFont typeface="Arial" panose="020B0604020202020204" pitchFamily="34" charset="0"/>
              <a:buChar char="•"/>
            </a:pPr>
            <a:r>
              <a:rPr lang="en-US">
                <a:latin typeface="Arial"/>
                <a:cs typeface="Arial"/>
              </a:rPr>
              <a:t>Always plug appliances directly into wall outlets – avoid extension cords. Extension cords are intended for temporary use. If necessary, have a qualified electrician add more outlets in your home to reduce the use of extension cords.</a:t>
            </a:r>
          </a:p>
          <a:p>
            <a:pPr marL="164465" lvl="1" indent="-164465">
              <a:spcBef>
                <a:spcPts val="198"/>
              </a:spcBef>
              <a:buFont typeface="Arial" panose="020B0604020202020204" pitchFamily="34" charset="0"/>
              <a:buChar char="•"/>
            </a:pPr>
            <a:r>
              <a:rPr lang="en-US">
                <a:latin typeface="Arial"/>
                <a:cs typeface="Arial"/>
              </a:rPr>
              <a:t>Avoid overloading outlets or extension cords – don’t plug multiple power strips or extension cords with several items attached into the same outlet.</a:t>
            </a:r>
          </a:p>
          <a:p>
            <a:pPr marL="164465" lvl="1" indent="-164465">
              <a:spcBef>
                <a:spcPts val="198"/>
              </a:spcBef>
              <a:buFont typeface="Arial" panose="020B0604020202020204" pitchFamily="34" charset="0"/>
              <a:buChar char="•"/>
              <a:defRPr/>
            </a:pPr>
            <a:r>
              <a:rPr lang="en-US">
                <a:latin typeface="Arial"/>
                <a:cs typeface="Arial"/>
              </a:rPr>
              <a:t>Make sure electrical cords aren’t damaged, running under carpets, attached by nails, or in high traffic areas.</a:t>
            </a:r>
          </a:p>
          <a:p>
            <a:pPr marL="605867" lvl="1" indent="-165237">
              <a:buFont typeface="Arial" panose="020B0604020202020204" pitchFamily="34" charset="0"/>
              <a:buChar char="•"/>
            </a:pPr>
            <a:endParaRPr lang="en-US"/>
          </a:p>
          <a:p>
            <a:r>
              <a:rPr lang="en-US" i="1">
                <a:latin typeface="Arial"/>
                <a:cs typeface="Arial"/>
              </a:rPr>
              <a:t>---------------</a:t>
            </a:r>
          </a:p>
          <a:p>
            <a:r>
              <a:rPr lang="en-US" b="1" i="1">
                <a:latin typeface="Arial"/>
                <a:cs typeface="Arial"/>
              </a:rPr>
              <a:t>Sources: </a:t>
            </a:r>
          </a:p>
          <a:p>
            <a:pPr lvl="0">
              <a:defRPr/>
            </a:pPr>
            <a:r>
              <a:rPr lang="en-US" i="1">
                <a:latin typeface="Arial"/>
                <a:cs typeface="Arial"/>
              </a:rPr>
              <a:t>ARC Home Fires Educator Deck</a:t>
            </a:r>
          </a:p>
          <a:p>
            <a:r>
              <a:rPr lang="en-US" i="1">
                <a:latin typeface="Arial"/>
                <a:cs typeface="Arial"/>
              </a:rPr>
              <a:t>ARC Home Fire Preparedness - www.redcross.org/get-help/how-to-prepare-for-emergencies/types-of-emergencies/fire/home-fire-preparedness</a:t>
            </a:r>
          </a:p>
        </p:txBody>
      </p:sp>
      <p:sp>
        <p:nvSpPr>
          <p:cNvPr id="9" name="TextBox 8">
            <a:extLst>
              <a:ext uri="{FF2B5EF4-FFF2-40B4-BE49-F238E27FC236}">
                <a16:creationId xmlns:a16="http://schemas.microsoft.com/office/drawing/2014/main" id="{E972B94A-1F57-4466-920A-47984B7D7351}"/>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2A40D9EB-579B-4DE0-BCFA-59F784611895}"/>
              </a:ext>
            </a:extLst>
          </p:cNvPr>
          <p:cNvSpPr>
            <a:spLocks noGrp="1"/>
          </p:cNvSpPr>
          <p:nvPr>
            <p:ph type="sldNum" sz="quarter" idx="10"/>
          </p:nvPr>
        </p:nvSpPr>
        <p:spPr/>
        <p:txBody>
          <a:bodyPr/>
          <a:lstStyle/>
          <a:p>
            <a:fld id="{C91E33AF-983A-4509-AF90-DCBAAF6EE19E}" type="slidenum">
              <a:rPr lang="en-US" smtClean="0"/>
              <a:t>31</a:t>
            </a:fld>
            <a:endParaRPr lang="en-US"/>
          </a:p>
        </p:txBody>
      </p:sp>
    </p:spTree>
    <p:extLst>
      <p:ext uri="{BB962C8B-B14F-4D97-AF65-F5344CB8AC3E}">
        <p14:creationId xmlns:p14="http://schemas.microsoft.com/office/powerpoint/2010/main" val="4157144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otes Placeholder 7">
            <a:extLst>
              <a:ext uri="{FF2B5EF4-FFF2-40B4-BE49-F238E27FC236}">
                <a16:creationId xmlns:a16="http://schemas.microsoft.com/office/drawing/2014/main" id="{48541E0B-1D90-4EDA-9DE3-D9DD1E9457F2}"/>
              </a:ext>
            </a:extLst>
          </p:cNvPr>
          <p:cNvSpPr>
            <a:spLocks noGrp="1"/>
          </p:cNvSpPr>
          <p:nvPr>
            <p:ph type="body" idx="1"/>
          </p:nvPr>
        </p:nvSpPr>
        <p:spPr/>
        <p:txBody>
          <a:bodyPr/>
          <a:lstStyle/>
          <a:p>
            <a:r>
              <a:rPr lang="en-US"/>
              <a:t>Failing to properly extinguish smoking materials (including cigarettes, pipes, and cigars) is the leading cause of residential fire deaths in the United States. If you or anyone in your home smokes – including guests – remember to:</a:t>
            </a:r>
          </a:p>
          <a:p>
            <a:pPr marL="605867" lvl="1" indent="-165237">
              <a:buFont typeface="Arial" panose="020B0604020202020204" pitchFamily="34" charset="0"/>
              <a:buChar char="•"/>
            </a:pPr>
            <a:endParaRPr lang="en-US"/>
          </a:p>
          <a:p>
            <a:pPr marL="165076" lvl="1" indent="-165076">
              <a:spcBef>
                <a:spcPts val="198"/>
              </a:spcBef>
              <a:buFont typeface="Arial" panose="020B0604020202020204" pitchFamily="34" charset="0"/>
              <a:buChar char="•"/>
            </a:pPr>
            <a:r>
              <a:rPr lang="en-US"/>
              <a:t>Smoke outside.</a:t>
            </a:r>
          </a:p>
          <a:p>
            <a:pPr marL="165076" lvl="1" indent="-165076">
              <a:spcBef>
                <a:spcPts val="198"/>
              </a:spcBef>
              <a:buFont typeface="Arial" panose="020B0604020202020204" pitchFamily="34" charset="0"/>
              <a:buChar char="•"/>
            </a:pPr>
            <a:r>
              <a:rPr lang="en-US"/>
              <a:t>If you do smoke indoors – never smoke in bed, when drowsy, or if anyone is using an oxygen tank.</a:t>
            </a:r>
          </a:p>
          <a:p>
            <a:pPr marL="165076" lvl="1" indent="-165076">
              <a:spcBef>
                <a:spcPts val="198"/>
              </a:spcBef>
              <a:buFont typeface="Arial" panose="020B0604020202020204" pitchFamily="34" charset="0"/>
              <a:buChar char="•"/>
            </a:pPr>
            <a:r>
              <a:rPr lang="en-US"/>
              <a:t>Use deep, sturdy ashtrays, and always properly put out the butts – a good douse with water before disposing of them is best.</a:t>
            </a:r>
          </a:p>
          <a:p>
            <a:pPr marL="165076" lvl="1" indent="-165076">
              <a:spcBef>
                <a:spcPts val="198"/>
              </a:spcBef>
              <a:buFont typeface="Arial" panose="020B0604020202020204" pitchFamily="34" charset="0"/>
              <a:buChar char="•"/>
            </a:pPr>
            <a:r>
              <a:rPr lang="en-US"/>
              <a:t>Keep matches and lighters out of children’s reach, preferably in a locked cabinet or container where they are also out of sight.</a:t>
            </a:r>
          </a:p>
          <a:p>
            <a:r>
              <a:rPr lang="en-US"/>
              <a:t> </a:t>
            </a:r>
          </a:p>
          <a:p>
            <a:r>
              <a:rPr lang="en-US"/>
              <a:t>If you vape:</a:t>
            </a:r>
          </a:p>
          <a:p>
            <a:endParaRPr lang="en-US"/>
          </a:p>
          <a:p>
            <a:pPr marL="165076" lvl="1" indent="-165076">
              <a:spcBef>
                <a:spcPts val="198"/>
              </a:spcBef>
              <a:buFont typeface="Arial" panose="020B0604020202020204" pitchFamily="34" charset="0"/>
              <a:buChar char="•"/>
            </a:pPr>
            <a:r>
              <a:rPr lang="en-US"/>
              <a:t>Never leave it charging overnight or unattended and always use the charger that it came with.</a:t>
            </a:r>
          </a:p>
          <a:p>
            <a:pPr marL="165076" lvl="1" indent="-165076">
              <a:spcBef>
                <a:spcPts val="198"/>
              </a:spcBef>
              <a:buFont typeface="Arial" panose="020B0604020202020204" pitchFamily="34" charset="0"/>
              <a:buChar char="•"/>
            </a:pPr>
            <a:r>
              <a:rPr lang="en-US"/>
              <a:t>Replace batteries that are wet or damaged.</a:t>
            </a:r>
          </a:p>
          <a:p>
            <a:pPr lvl="0">
              <a:defRPr/>
            </a:pPr>
            <a:endParaRPr lang="en-US" i="1"/>
          </a:p>
          <a:p>
            <a:r>
              <a:rPr lang="en-US" i="1"/>
              <a:t>---------------</a:t>
            </a:r>
          </a:p>
          <a:p>
            <a:r>
              <a:rPr lang="en-US" b="1" i="1"/>
              <a:t>Sources: </a:t>
            </a:r>
          </a:p>
          <a:p>
            <a:pPr lvl="0">
              <a:defRPr/>
            </a:pPr>
            <a:r>
              <a:rPr lang="en-US" i="1"/>
              <a:t>ARC Home Fires Educator Deck</a:t>
            </a:r>
          </a:p>
          <a:p>
            <a:r>
              <a:rPr lang="en-US" i="1"/>
              <a:t>ARC Home Fire Preparedness - www.redcross.org/get-help/how-to-prepare-for-emergencies/types-of-emergencies/fire/home-fire-preparedness</a:t>
            </a:r>
          </a:p>
          <a:p>
            <a:r>
              <a:rPr lang="en-US" i="1"/>
              <a:t>Tips to Help Avoid “Vape” Battery Explosions, U.S. Food &amp; Drug Administration - www.fda.gov/TobaccoProducts/Labeling/ProductsIngredientsComponents/ucm539362.htm#blue</a:t>
            </a:r>
          </a:p>
          <a:p>
            <a:endParaRPr lang="en-US"/>
          </a:p>
        </p:txBody>
      </p:sp>
      <p:sp>
        <p:nvSpPr>
          <p:cNvPr id="7" name="Slide Image Placeholder 6">
            <a:extLst>
              <a:ext uri="{FF2B5EF4-FFF2-40B4-BE49-F238E27FC236}">
                <a16:creationId xmlns:a16="http://schemas.microsoft.com/office/drawing/2014/main" id="{ADB27E02-108A-4636-9796-993EDD206D10}"/>
              </a:ext>
            </a:extLst>
          </p:cNvPr>
          <p:cNvSpPr>
            <a:spLocks noGrp="1" noRot="1" noChangeAspect="1"/>
          </p:cNvSpPr>
          <p:nvPr>
            <p:ph type="sldImg"/>
          </p:nvPr>
        </p:nvSpPr>
        <p:spPr/>
      </p:sp>
      <p:sp>
        <p:nvSpPr>
          <p:cNvPr id="10" name="TextBox 9">
            <a:extLst>
              <a:ext uri="{FF2B5EF4-FFF2-40B4-BE49-F238E27FC236}">
                <a16:creationId xmlns:a16="http://schemas.microsoft.com/office/drawing/2014/main" id="{0D36B5D9-C2AE-43A1-B1A0-05A11F604441}"/>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2335FDC3-2C67-43D8-97D5-2DCA37E5B9CC}"/>
              </a:ext>
            </a:extLst>
          </p:cNvPr>
          <p:cNvSpPr>
            <a:spLocks noGrp="1"/>
          </p:cNvSpPr>
          <p:nvPr>
            <p:ph type="sldNum" sz="quarter" idx="10"/>
          </p:nvPr>
        </p:nvSpPr>
        <p:spPr/>
        <p:txBody>
          <a:bodyPr/>
          <a:lstStyle/>
          <a:p>
            <a:fld id="{C91E33AF-983A-4509-AF90-DCBAAF6EE19E}" type="slidenum">
              <a:rPr lang="en-US" smtClean="0"/>
              <a:t>32</a:t>
            </a:fld>
            <a:endParaRPr lang="en-US"/>
          </a:p>
        </p:txBody>
      </p:sp>
    </p:spTree>
    <p:extLst>
      <p:ext uri="{BB962C8B-B14F-4D97-AF65-F5344CB8AC3E}">
        <p14:creationId xmlns:p14="http://schemas.microsoft.com/office/powerpoint/2010/main" val="42812191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FE06CB33-4ABB-4C63-805F-6AED41C6A69E}"/>
              </a:ext>
            </a:extLst>
          </p:cNvPr>
          <p:cNvSpPr>
            <a:spLocks noGrp="1" noRot="1" noChangeAspect="1"/>
          </p:cNvSpPr>
          <p:nvPr>
            <p:ph type="sldImg"/>
          </p:nvPr>
        </p:nvSpPr>
        <p:spPr/>
      </p:sp>
      <p:sp>
        <p:nvSpPr>
          <p:cNvPr id="9" name="Notes Placeholder 8">
            <a:extLst>
              <a:ext uri="{FF2B5EF4-FFF2-40B4-BE49-F238E27FC236}">
                <a16:creationId xmlns:a16="http://schemas.microsoft.com/office/drawing/2014/main" id="{2663FEB0-A37E-4319-93E6-4C1EA6D47B75}"/>
              </a:ext>
            </a:extLst>
          </p:cNvPr>
          <p:cNvSpPr>
            <a:spLocks noGrp="1"/>
          </p:cNvSpPr>
          <p:nvPr>
            <p:ph type="body" idx="1"/>
          </p:nvPr>
        </p:nvSpPr>
        <p:spPr/>
        <p:txBody>
          <a:bodyPr/>
          <a:lstStyle/>
          <a:p>
            <a:pPr lvl="0">
              <a:defRPr/>
            </a:pPr>
            <a:r>
              <a:rPr lang="en-US"/>
              <a:t>Now that we’ve talked about safety tips for reducing the risk of home fires, I want to remind you about the importance of working smoke alarms. </a:t>
            </a:r>
          </a:p>
          <a:p>
            <a:pPr lvl="0">
              <a:defRPr/>
            </a:pPr>
            <a:endParaRPr lang="en-US"/>
          </a:p>
          <a:p>
            <a:pPr lvl="0">
              <a:defRPr/>
            </a:pPr>
            <a:r>
              <a:rPr lang="en-US"/>
              <a:t>Did you know that research conducted by the National Fire Protection Association shows that three out of every five home fire deaths happen in homes with either no smoke alarms or nonworking smoke alarms? Not only that, but having a working smoke alarm cuts the risk of dying in a home fire by half.</a:t>
            </a:r>
          </a:p>
          <a:p>
            <a:r>
              <a:rPr lang="en-US"/>
              <a:t> </a:t>
            </a:r>
          </a:p>
          <a:p>
            <a:r>
              <a:rPr lang="en-US"/>
              <a:t>There are some very important things to remember when it comes to smoke alarms.</a:t>
            </a:r>
          </a:p>
          <a:p>
            <a:endParaRPr lang="en-US"/>
          </a:p>
          <a:p>
            <a:pPr marL="165237" indent="-165237">
              <a:buFont typeface="Arial" panose="020B0604020202020204" pitchFamily="34" charset="0"/>
              <a:buChar char="•"/>
            </a:pPr>
            <a:r>
              <a:rPr lang="en-US"/>
              <a:t>Install smoke alarms on every level of your home, inside bedrooms, and outside sleeping areas. It is also highly recommended that they be interconnected – this way, when one alarm sounds, they all sound.</a:t>
            </a:r>
          </a:p>
          <a:p>
            <a:pPr marL="165237" indent="-165237">
              <a:buFont typeface="Arial" panose="020B0604020202020204" pitchFamily="34" charset="0"/>
              <a:buChar char="•"/>
            </a:pPr>
            <a:endParaRPr lang="en-US"/>
          </a:p>
          <a:p>
            <a:pPr marL="165237" indent="-165237">
              <a:buFont typeface="Arial" panose="020B0604020202020204" pitchFamily="34" charset="0"/>
              <a:buChar char="•"/>
            </a:pPr>
            <a:r>
              <a:rPr lang="en-US"/>
              <a:t>Test each alarm monthly using its test button.</a:t>
            </a:r>
          </a:p>
          <a:p>
            <a:pPr marL="165237" indent="-165237">
              <a:buFont typeface="Arial" panose="020B0604020202020204" pitchFamily="34" charset="0"/>
              <a:buChar char="•"/>
            </a:pPr>
            <a:endParaRPr lang="en-US"/>
          </a:p>
          <a:p>
            <a:pPr marL="165237" indent="-165237">
              <a:buFont typeface="Arial" panose="020B0604020202020204" pitchFamily="34" charset="0"/>
              <a:buChar char="•"/>
            </a:pPr>
            <a:r>
              <a:rPr lang="en-US"/>
              <a:t>Replace the batteries at least once a year</a:t>
            </a:r>
            <a:r>
              <a:rPr lang="en-US" baseline="0"/>
              <a:t> for those alarms requiring battery replacement. </a:t>
            </a:r>
          </a:p>
          <a:p>
            <a:pPr marL="165237" indent="-165237">
              <a:buFont typeface="Arial" panose="020B0604020202020204" pitchFamily="34" charset="0"/>
              <a:buChar char="•"/>
            </a:pPr>
            <a:endParaRPr lang="en-US"/>
          </a:p>
          <a:p>
            <a:pPr marL="165237" indent="-165237">
              <a:buFont typeface="Arial" panose="020B0604020202020204" pitchFamily="34" charset="0"/>
              <a:buChar char="•"/>
            </a:pPr>
            <a:r>
              <a:rPr lang="en-US"/>
              <a:t>Replace the smoke alarm itself every 10 years</a:t>
            </a:r>
            <a:r>
              <a:rPr lang="en-US" baseline="0"/>
              <a:t> (all smoke alarms – this includes hard-wired units).</a:t>
            </a:r>
            <a:endParaRPr lang="en-US"/>
          </a:p>
          <a:p>
            <a:pPr marL="165237" indent="-165237">
              <a:buFont typeface="Arial" panose="020B0604020202020204" pitchFamily="34" charset="0"/>
              <a:buChar char="•"/>
            </a:pPr>
            <a:endParaRPr lang="en-US"/>
          </a:p>
          <a:p>
            <a:pPr marL="165237" indent="-165237">
              <a:buFont typeface="Arial" panose="020B0604020202020204" pitchFamily="34" charset="0"/>
              <a:buChar char="•"/>
            </a:pPr>
            <a:r>
              <a:rPr lang="en-US"/>
              <a:t>And I know it can be tempting to disconnect a smoke alarm after it has sounded because something you are cooking creates too much smoke, but NEVER disable a smoke alarm, even temporarily. Use the silence (or hush) feature if you are getting a nuisance alarm. I</a:t>
            </a:r>
            <a:r>
              <a:rPr lang="en-US" baseline="0"/>
              <a:t>f you experience frequent false or nuisance alarms, consider relocating the unit to another location.  </a:t>
            </a:r>
            <a:endParaRPr lang="en-US"/>
          </a:p>
          <a:p>
            <a:pPr lvl="0"/>
            <a:endParaRPr lang="en-US"/>
          </a:p>
          <a:p>
            <a:pPr lvl="0"/>
            <a:r>
              <a:rPr lang="en-US"/>
              <a:t>Older individuals and those who are deaf or hard of hearing are particularly at risk during a home fire because they may not be able to hear the sound of a standard auditory smoke alarm.</a:t>
            </a:r>
            <a:r>
              <a:rPr lang="en-US" baseline="0"/>
              <a:t> D</a:t>
            </a:r>
            <a:r>
              <a:rPr lang="en-US"/>
              <a:t>evices are available to overcome these challenges</a:t>
            </a:r>
            <a:r>
              <a:rPr lang="en-US" baseline="0"/>
              <a:t>. They can use a low-pitched sound, vibrations under your pillow or mattress, or strobe lights.  </a:t>
            </a:r>
          </a:p>
          <a:p>
            <a:endParaRPr lang="en-US"/>
          </a:p>
          <a:p>
            <a:r>
              <a:rPr lang="en-US"/>
              <a:t>Additional resources for individuals with access or functional needs may be available through your community’s Center for Independent Living. To find a local Center for Independent Living, use the link (www.ilru.org/projects/cil-net/cil-center-and-association-directory) and select the state that you reside in.  </a:t>
            </a:r>
          </a:p>
          <a:p>
            <a:endParaRPr lang="en-US"/>
          </a:p>
          <a:p>
            <a:r>
              <a:rPr lang="en-US" i="1"/>
              <a:t>---------------</a:t>
            </a:r>
          </a:p>
          <a:p>
            <a:r>
              <a:rPr lang="en-US" b="1" i="1"/>
              <a:t>Sources: </a:t>
            </a:r>
          </a:p>
          <a:p>
            <a:pPr lvl="0">
              <a:defRPr/>
            </a:pPr>
            <a:r>
              <a:rPr lang="en-US" i="1"/>
              <a:t>ARC Home Fires Educator Deck</a:t>
            </a:r>
          </a:p>
          <a:p>
            <a:pPr lvl="0">
              <a:defRPr/>
            </a:pPr>
            <a:r>
              <a:rPr lang="en-US"/>
              <a:t>www.nfpa.org/Public-Education/By-topic/People-at-risk/People-with-disabilities/Educational-materials/People-who-are-deaf-or-hard-of-hearing</a:t>
            </a:r>
          </a:p>
          <a:p>
            <a:pPr>
              <a:defRPr/>
            </a:pPr>
            <a:r>
              <a:rPr lang="en-US" i="1"/>
              <a:t>Centers for independent Living - www.ilru.org/projects/cil-net/cil-center-and-association-directory</a:t>
            </a:r>
          </a:p>
        </p:txBody>
      </p:sp>
      <p:sp>
        <p:nvSpPr>
          <p:cNvPr id="11" name="TextBox 10">
            <a:extLst>
              <a:ext uri="{FF2B5EF4-FFF2-40B4-BE49-F238E27FC236}">
                <a16:creationId xmlns:a16="http://schemas.microsoft.com/office/drawing/2014/main" id="{DA1B67F2-0010-4404-B967-10D0ABB98C6E}"/>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20829150-54CD-446F-9E06-CFE536FA1ECC}"/>
              </a:ext>
            </a:extLst>
          </p:cNvPr>
          <p:cNvSpPr>
            <a:spLocks noGrp="1"/>
          </p:cNvSpPr>
          <p:nvPr>
            <p:ph type="sldNum" sz="quarter" idx="10"/>
          </p:nvPr>
        </p:nvSpPr>
        <p:spPr/>
        <p:txBody>
          <a:bodyPr/>
          <a:lstStyle/>
          <a:p>
            <a:fld id="{C91E33AF-983A-4509-AF90-DCBAAF6EE19E}" type="slidenum">
              <a:rPr lang="en-US" smtClean="0"/>
              <a:t>33</a:t>
            </a:fld>
            <a:endParaRPr lang="en-US"/>
          </a:p>
        </p:txBody>
      </p:sp>
    </p:spTree>
    <p:extLst>
      <p:ext uri="{BB962C8B-B14F-4D97-AF65-F5344CB8AC3E}">
        <p14:creationId xmlns:p14="http://schemas.microsoft.com/office/powerpoint/2010/main" val="12539607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DAAB2642-160D-47EB-8988-2112EF0BC90C}"/>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9B8C2529-E6BD-4709-96B6-436061CD27CB}"/>
              </a:ext>
            </a:extLst>
          </p:cNvPr>
          <p:cNvSpPr>
            <a:spLocks noGrp="1"/>
          </p:cNvSpPr>
          <p:nvPr>
            <p:ph type="body" idx="1"/>
          </p:nvPr>
        </p:nvSpPr>
        <p:spPr/>
        <p:txBody>
          <a:bodyPr/>
          <a:lstStyle/>
          <a:p>
            <a:r>
              <a:rPr lang="en-US"/>
              <a:t>Everyone in your household needs to know what to do when a smoke alarm sounds. If a fire starts in your home, you may have less than two minutes to escape quickly.</a:t>
            </a:r>
          </a:p>
          <a:p>
            <a:endParaRPr lang="en-US"/>
          </a:p>
          <a:p>
            <a:pPr marL="165076" lvl="1" indent="-165076">
              <a:spcBef>
                <a:spcPts val="198"/>
              </a:spcBef>
              <a:buFont typeface="Arial" panose="020B0604020202020204" pitchFamily="34" charset="0"/>
              <a:buChar char="•"/>
            </a:pPr>
            <a:r>
              <a:rPr lang="en-US" b="1"/>
              <a:t>Get out and stay out! </a:t>
            </a:r>
            <a:r>
              <a:rPr lang="en-US"/>
              <a:t>Leave everything behind, get out as quickly as you can, and NEVER go back into a burning building.</a:t>
            </a:r>
          </a:p>
          <a:p>
            <a:pPr marL="165076" lvl="1" indent="-165076">
              <a:spcBef>
                <a:spcPts val="198"/>
              </a:spcBef>
              <a:buFont typeface="Arial" panose="020B0604020202020204" pitchFamily="34" charset="0"/>
              <a:buChar char="•"/>
            </a:pPr>
            <a:r>
              <a:rPr lang="en-US"/>
              <a:t>If smoke or fire blocks one of your ways out, use another way out. </a:t>
            </a:r>
          </a:p>
          <a:p>
            <a:pPr marL="165076" lvl="1" indent="-165076">
              <a:spcBef>
                <a:spcPts val="198"/>
              </a:spcBef>
              <a:buFont typeface="Arial" panose="020B0604020202020204" pitchFamily="34" charset="0"/>
              <a:buChar char="•"/>
            </a:pPr>
            <a:r>
              <a:rPr lang="en-US"/>
              <a:t>If you must go through smoke, get low and go under the smoke to escape.</a:t>
            </a:r>
          </a:p>
          <a:p>
            <a:pPr marL="165076" lvl="1" indent="-165076">
              <a:spcBef>
                <a:spcPts val="198"/>
              </a:spcBef>
              <a:buFont typeface="Arial" panose="020B0604020202020204" pitchFamily="34" charset="0"/>
              <a:buChar char="•"/>
            </a:pPr>
            <a:r>
              <a:rPr lang="en-US"/>
              <a:t>Everyone in your household should plan to meet at the designated Safe Meeting Place.</a:t>
            </a:r>
          </a:p>
          <a:p>
            <a:pPr marL="165076" lvl="1" indent="-165076">
              <a:spcBef>
                <a:spcPts val="198"/>
              </a:spcBef>
              <a:buFont typeface="Arial" panose="020B0604020202020204" pitchFamily="34" charset="0"/>
              <a:buChar char="•"/>
            </a:pPr>
            <a:r>
              <a:rPr lang="en-US"/>
              <a:t>Call 911 from a safe place outside your home.</a:t>
            </a:r>
          </a:p>
          <a:p>
            <a:endParaRPr lang="en-US"/>
          </a:p>
          <a:p>
            <a:r>
              <a:rPr lang="en-US" i="1"/>
              <a:t>---------------</a:t>
            </a:r>
          </a:p>
          <a:p>
            <a:r>
              <a:rPr lang="en-US" b="1" i="1"/>
              <a:t>Sources: </a:t>
            </a:r>
          </a:p>
          <a:p>
            <a:pPr lvl="0">
              <a:defRPr/>
            </a:pPr>
            <a:r>
              <a:rPr lang="en-US" i="1"/>
              <a:t>ARC Home Fires Educator Deck</a:t>
            </a:r>
          </a:p>
          <a:p>
            <a:r>
              <a:rPr lang="en-US" i="1"/>
              <a:t>ARC What To Do if a Fire Starts - www.redcross.org/get-help/how-to-prepare-for-emergencies/types-of-emergencies/fire/if-a-fire-starts</a:t>
            </a:r>
          </a:p>
          <a:p>
            <a:pPr lvl="0">
              <a:defRPr/>
            </a:pPr>
            <a:r>
              <a:rPr lang="en-US" i="1"/>
              <a:t>ARC Home Fire Preparedness - www.redcross.org/get-help/how-to-prepare-for-emergencies/types-of-emergencies/fire/home-fire-preparedness</a:t>
            </a:r>
          </a:p>
        </p:txBody>
      </p:sp>
      <p:sp>
        <p:nvSpPr>
          <p:cNvPr id="9" name="TextBox 8">
            <a:extLst>
              <a:ext uri="{FF2B5EF4-FFF2-40B4-BE49-F238E27FC236}">
                <a16:creationId xmlns:a16="http://schemas.microsoft.com/office/drawing/2014/main" id="{2133A0C4-6858-4D57-94B4-6573F4709A24}"/>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8AA87322-CF25-44E6-A87B-4EA23D44FD26}"/>
              </a:ext>
            </a:extLst>
          </p:cNvPr>
          <p:cNvSpPr>
            <a:spLocks noGrp="1"/>
          </p:cNvSpPr>
          <p:nvPr>
            <p:ph type="sldNum" sz="quarter" idx="10"/>
          </p:nvPr>
        </p:nvSpPr>
        <p:spPr/>
        <p:txBody>
          <a:bodyPr/>
          <a:lstStyle/>
          <a:p>
            <a:fld id="{C91E33AF-983A-4509-AF90-DCBAAF6EE19E}" type="slidenum">
              <a:rPr lang="en-US" smtClean="0"/>
              <a:t>34</a:t>
            </a:fld>
            <a:endParaRPr lang="en-US"/>
          </a:p>
        </p:txBody>
      </p:sp>
    </p:spTree>
    <p:extLst>
      <p:ext uri="{BB962C8B-B14F-4D97-AF65-F5344CB8AC3E}">
        <p14:creationId xmlns:p14="http://schemas.microsoft.com/office/powerpoint/2010/main" val="2235804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97DAE837-FFE8-4BEE-A175-C078A966B98C}"/>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C30E4E4F-F828-4A81-9636-EA3813945932}"/>
              </a:ext>
            </a:extLst>
          </p:cNvPr>
          <p:cNvSpPr>
            <a:spLocks noGrp="1"/>
          </p:cNvSpPr>
          <p:nvPr>
            <p:ph type="body" idx="1"/>
          </p:nvPr>
        </p:nvSpPr>
        <p:spPr/>
        <p:txBody>
          <a:bodyPr/>
          <a:lstStyle/>
          <a:p>
            <a:r>
              <a:rPr lang="en-US"/>
              <a:t>So, we should talk more about how to plan your escape route. </a:t>
            </a:r>
          </a:p>
          <a:p>
            <a:r>
              <a:rPr lang="en-US"/>
              <a:t> </a:t>
            </a:r>
          </a:p>
          <a:p>
            <a:pPr marL="165237" indent="-165237">
              <a:buFont typeface="Arial" panose="020B0604020202020204" pitchFamily="34" charset="0"/>
              <a:buChar char="•"/>
            </a:pPr>
            <a:r>
              <a:rPr lang="en-US"/>
              <a:t>Each room should have two exits, such as a door and a window. </a:t>
            </a:r>
          </a:p>
          <a:p>
            <a:pPr marL="165237" indent="-165237">
              <a:buFont typeface="Arial" panose="020B0604020202020204" pitchFamily="34" charset="0"/>
              <a:buChar char="•"/>
            </a:pPr>
            <a:endParaRPr lang="en-US"/>
          </a:p>
          <a:p>
            <a:pPr marL="165237" indent="-165237">
              <a:buFont typeface="Arial" panose="020B0604020202020204" pitchFamily="34" charset="0"/>
              <a:buChar char="•"/>
            </a:pPr>
            <a:r>
              <a:rPr lang="en-US"/>
              <a:t>Make sure that windows and doors open easily to allow for quick escape.</a:t>
            </a:r>
          </a:p>
          <a:p>
            <a:pPr marL="165237" indent="-165237">
              <a:buFont typeface="Arial" panose="020B0604020202020204" pitchFamily="34" charset="0"/>
              <a:buChar char="•"/>
            </a:pPr>
            <a:endParaRPr lang="en-US"/>
          </a:p>
          <a:p>
            <a:pPr marL="350786" lvl="1" indent="-171425">
              <a:spcBef>
                <a:spcPts val="198"/>
              </a:spcBef>
              <a:buFont typeface="Courier New" panose="02070309020205020404" pitchFamily="49" charset="0"/>
              <a:buChar char="o"/>
            </a:pPr>
            <a:r>
              <a:rPr lang="en-US"/>
              <a:t>If your home has security bars, make sure the bars have emergency release devices inside so that they can be opened immediately in the event of an emergency. </a:t>
            </a:r>
          </a:p>
          <a:p>
            <a:pPr marL="350786" lvl="1" indent="-171425">
              <a:spcBef>
                <a:spcPts val="198"/>
              </a:spcBef>
              <a:buFont typeface="Courier New" panose="02070309020205020404" pitchFamily="49" charset="0"/>
              <a:buChar char="o"/>
            </a:pPr>
            <a:r>
              <a:rPr lang="en-US"/>
              <a:t>Consider escape ladders for second-floor sleeping areas or homes on the second floor or above.</a:t>
            </a:r>
          </a:p>
          <a:p>
            <a:pPr marL="344437" lvl="1" indent="-165076">
              <a:spcBef>
                <a:spcPts val="198"/>
              </a:spcBef>
              <a:buFont typeface="Arial" panose="020B0604020202020204" pitchFamily="34" charset="0"/>
              <a:buChar char="•"/>
            </a:pPr>
            <a:endParaRPr lang="en-US"/>
          </a:p>
          <a:p>
            <a:pPr marL="165237" indent="-165237">
              <a:buFont typeface="Arial" panose="020B0604020202020204" pitchFamily="34" charset="0"/>
              <a:buChar char="•"/>
            </a:pPr>
            <a:r>
              <a:rPr lang="en-US"/>
              <a:t>It’s also important to keep escape routes free of clutter and tripping hazards.</a:t>
            </a:r>
          </a:p>
          <a:p>
            <a:pPr marL="165237" indent="-165237">
              <a:buFont typeface="Arial" panose="020B0604020202020204" pitchFamily="34" charset="0"/>
              <a:buChar char="•"/>
            </a:pPr>
            <a:endParaRPr lang="en-US"/>
          </a:p>
          <a:p>
            <a:r>
              <a:rPr lang="en-US"/>
              <a:t>As the diagram shows, each room has two ways out. The first escape path out of each room is through the door and then out of the house. The second escape plan is through the nearest window in each room.</a:t>
            </a:r>
          </a:p>
          <a:p>
            <a:endParaRPr lang="en-US"/>
          </a:p>
          <a:p>
            <a:pPr marL="457133"/>
            <a:r>
              <a:rPr lang="en-US">
                <a:solidFill>
                  <a:srgbClr val="004B79"/>
                </a:solidFill>
              </a:rPr>
              <a:t>---------------------------------------------------------------</a:t>
            </a:r>
          </a:p>
          <a:p>
            <a:pPr marL="457133"/>
            <a:r>
              <a:rPr lang="en-US" b="1" i="1" u="sng">
                <a:solidFill>
                  <a:srgbClr val="004B79"/>
                </a:solidFill>
              </a:rPr>
              <a:t>OPTIONAL ACTIVITY</a:t>
            </a:r>
            <a:r>
              <a:rPr lang="en-US" b="1" i="1">
                <a:solidFill>
                  <a:srgbClr val="004B79"/>
                </a:solidFill>
              </a:rPr>
              <a:t>: If time permits &lt;five minutes&gt;, provide participants with a blank escape plan and instruct them to identify two routes out of each room. It can be found here:</a:t>
            </a:r>
          </a:p>
          <a:p>
            <a:pPr marL="457133"/>
            <a:endParaRPr lang="en-US" b="1" i="1">
              <a:solidFill>
                <a:srgbClr val="004B79"/>
              </a:solidFill>
            </a:endParaRPr>
          </a:p>
          <a:p>
            <a:pPr marL="457133"/>
            <a:r>
              <a:rPr lang="en-US" b="0" i="0">
                <a:solidFill>
                  <a:srgbClr val="004B79"/>
                </a:solidFill>
                <a:hlinkClick r:id="rId3"/>
              </a:rPr>
              <a:t>www.redcross.org/images/MEDIA_CustomProductCatalog/m38640160_Home_Fire_Escape_Plan.pdf</a:t>
            </a:r>
            <a:endParaRPr lang="en-US" b="0" i="0">
              <a:solidFill>
                <a:srgbClr val="004B79"/>
              </a:solidFill>
            </a:endParaRPr>
          </a:p>
          <a:p>
            <a:pPr marL="457133"/>
            <a:r>
              <a:rPr lang="en-US">
                <a:solidFill>
                  <a:srgbClr val="004B79"/>
                </a:solidFill>
              </a:rPr>
              <a:t>---------------------------------------------------------------</a:t>
            </a:r>
          </a:p>
          <a:p>
            <a:endParaRPr lang="en-US" b="1"/>
          </a:p>
          <a:p>
            <a:r>
              <a:rPr lang="en-US" i="1"/>
              <a:t>---------------</a:t>
            </a:r>
          </a:p>
          <a:p>
            <a:r>
              <a:rPr lang="en-US" b="1" i="1"/>
              <a:t>Sources: </a:t>
            </a:r>
          </a:p>
          <a:p>
            <a:pPr lvl="0" fontAlgn="base">
              <a:defRPr/>
            </a:pPr>
            <a:r>
              <a:rPr lang="en-US" i="1"/>
              <a:t>ARC Home Fires Educator Deck</a:t>
            </a:r>
          </a:p>
          <a:p>
            <a:pPr fontAlgn="base"/>
            <a:r>
              <a:rPr lang="en-US" i="1"/>
              <a:t>ARC A Home Fire Escape Plan Can Save Your Life - www.redcross.org/news/article/A-Home-Fire-Escape-Plan-Can-Save-Your-Life</a:t>
            </a:r>
          </a:p>
          <a:p>
            <a:pPr fontAlgn="base"/>
            <a:r>
              <a:rPr lang="en-US" i="1"/>
              <a:t>ARC Is Your Home a Fire Hazard? - www.redcross.org/get-help/how-to-prepare-for-emergencies/types-of-emergencies/fire/is-your-home-a-fire-hazard</a:t>
            </a:r>
          </a:p>
          <a:p>
            <a:pPr lvl="0" fontAlgn="base">
              <a:defRPr/>
            </a:pPr>
            <a:r>
              <a:rPr lang="en-US" i="1"/>
              <a:t>ARC Home Fire Preparedness - www.redcross.org/get-help/how-to-prepare-for-emergencies/types-of-emergencies/fire/home-fire-preparedness</a:t>
            </a:r>
          </a:p>
        </p:txBody>
      </p:sp>
      <p:sp>
        <p:nvSpPr>
          <p:cNvPr id="9" name="TextBox 8">
            <a:extLst>
              <a:ext uri="{FF2B5EF4-FFF2-40B4-BE49-F238E27FC236}">
                <a16:creationId xmlns:a16="http://schemas.microsoft.com/office/drawing/2014/main" id="{9C94B62E-BAC3-4209-AC3A-331B54800ACF}"/>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A068F33A-0F34-4F96-9529-408DD3D552C9}"/>
              </a:ext>
            </a:extLst>
          </p:cNvPr>
          <p:cNvSpPr>
            <a:spLocks noGrp="1"/>
          </p:cNvSpPr>
          <p:nvPr>
            <p:ph type="sldNum" sz="quarter" idx="10"/>
          </p:nvPr>
        </p:nvSpPr>
        <p:spPr/>
        <p:txBody>
          <a:bodyPr/>
          <a:lstStyle/>
          <a:p>
            <a:fld id="{C91E33AF-983A-4509-AF90-DCBAAF6EE19E}" type="slidenum">
              <a:rPr lang="en-US" smtClean="0"/>
              <a:t>35</a:t>
            </a:fld>
            <a:endParaRPr lang="en-US"/>
          </a:p>
        </p:txBody>
      </p:sp>
    </p:spTree>
    <p:extLst>
      <p:ext uri="{BB962C8B-B14F-4D97-AF65-F5344CB8AC3E}">
        <p14:creationId xmlns:p14="http://schemas.microsoft.com/office/powerpoint/2010/main" val="2866296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C5F44794-7F43-4089-AD9B-9254F102CF1D}"/>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F433C3C7-4CF3-4AA4-8D9E-384B34C69F0E}"/>
              </a:ext>
            </a:extLst>
          </p:cNvPr>
          <p:cNvSpPr>
            <a:spLocks noGrp="1"/>
          </p:cNvSpPr>
          <p:nvPr>
            <p:ph type="body" idx="1"/>
          </p:nvPr>
        </p:nvSpPr>
        <p:spPr/>
        <p:txBody>
          <a:bodyPr/>
          <a:lstStyle/>
          <a:p>
            <a:r>
              <a:rPr lang="en-US"/>
              <a:t>Knowing how to quickly get out of your home is only one part of the escape plan. A home fire is very confusing and may require members to use different escape routes. This is why you need one specific </a:t>
            </a:r>
            <a:r>
              <a:rPr lang="en-US" b="1" i="1"/>
              <a:t>Safe Meeting Place </a:t>
            </a:r>
            <a:r>
              <a:rPr lang="en-US"/>
              <a:t>where everyone will meet in the event of a home fire. </a:t>
            </a:r>
          </a:p>
          <a:p>
            <a:endParaRPr lang="en-US"/>
          </a:p>
          <a:p>
            <a:pPr marL="165076" lvl="1" indent="-165076">
              <a:spcBef>
                <a:spcPts val="198"/>
              </a:spcBef>
              <a:buFont typeface="Arial" panose="020B0604020202020204" pitchFamily="34" charset="0"/>
              <a:buChar char="•"/>
            </a:pPr>
            <a:r>
              <a:rPr lang="en-US"/>
              <a:t>Identify a location that is a safe distance from your home – in a specific and fixed location.</a:t>
            </a:r>
          </a:p>
          <a:p>
            <a:pPr marL="165076" lvl="1" indent="-165076">
              <a:spcBef>
                <a:spcPts val="198"/>
              </a:spcBef>
              <a:buFont typeface="Arial" panose="020B0604020202020204" pitchFamily="34" charset="0"/>
              <a:buChar char="•"/>
            </a:pPr>
            <a:r>
              <a:rPr lang="en-US"/>
              <a:t>Make sure it is in the front of your home so that you can easily meet firefighters and let them know that everyone is safe and accounted for.</a:t>
            </a:r>
          </a:p>
          <a:p>
            <a:pPr marL="165076" lvl="1" indent="-165076">
              <a:spcBef>
                <a:spcPts val="198"/>
              </a:spcBef>
              <a:buFont typeface="Arial" panose="020B0604020202020204" pitchFamily="34" charset="0"/>
              <a:buChar char="•"/>
            </a:pPr>
            <a:r>
              <a:rPr lang="en-US"/>
              <a:t>Remember – always call 911 from a safe place, outside your home.</a:t>
            </a:r>
          </a:p>
          <a:p>
            <a:pPr lvl="0"/>
            <a:endParaRPr lang="en-US"/>
          </a:p>
          <a:p>
            <a:pPr lvl="0"/>
            <a:r>
              <a:rPr lang="en-US" b="1" i="1" u="sng">
                <a:solidFill>
                  <a:srgbClr val="004B79"/>
                </a:solidFill>
              </a:rPr>
              <a:t>Speaker Note</a:t>
            </a:r>
            <a:r>
              <a:rPr lang="en-US" b="1" i="1">
                <a:solidFill>
                  <a:srgbClr val="004B79"/>
                </a:solidFill>
              </a:rPr>
              <a:t>: Use the optional activity only if you included it with slide 30.</a:t>
            </a:r>
          </a:p>
          <a:p>
            <a:pPr lvl="0">
              <a:defRPr/>
            </a:pPr>
            <a:endParaRPr lang="en-US" b="1" i="1" u="sng">
              <a:solidFill>
                <a:srgbClr val="004B79"/>
              </a:solidFill>
            </a:endParaRPr>
          </a:p>
          <a:p>
            <a:pPr marL="457133">
              <a:defRPr/>
            </a:pPr>
            <a:r>
              <a:rPr lang="en-US">
                <a:solidFill>
                  <a:srgbClr val="004B79"/>
                </a:solidFill>
              </a:rPr>
              <a:t>---------------------------------------------------------------</a:t>
            </a:r>
          </a:p>
          <a:p>
            <a:pPr marL="457133">
              <a:defRPr/>
            </a:pPr>
            <a:r>
              <a:rPr lang="en-US" b="1" i="1" u="sng">
                <a:solidFill>
                  <a:srgbClr val="004B79"/>
                </a:solidFill>
              </a:rPr>
              <a:t>OPTIONAL ACTIVITY</a:t>
            </a:r>
            <a:r>
              <a:rPr lang="en-US" b="1" i="1">
                <a:solidFill>
                  <a:srgbClr val="004B79"/>
                </a:solidFill>
              </a:rPr>
              <a:t>: If time permits &lt;two minutes&gt;, ask participants to label a safe meeting place on their escape plan. It can be found here:</a:t>
            </a:r>
          </a:p>
          <a:p>
            <a:pPr marL="457133">
              <a:defRPr/>
            </a:pPr>
            <a:endParaRPr lang="en-US" b="1" i="1">
              <a:solidFill>
                <a:srgbClr val="004B79"/>
              </a:solidFill>
            </a:endParaRPr>
          </a:p>
          <a:p>
            <a:pPr marL="457133"/>
            <a:r>
              <a:rPr lang="en-US">
                <a:solidFill>
                  <a:srgbClr val="004B79"/>
                </a:solidFill>
              </a:rPr>
              <a:t>www.redcross.org/images/MEDIA_CustomProductCatalog/m38640160_Home_Fire_Escape_Plan.pdf</a:t>
            </a:r>
          </a:p>
          <a:p>
            <a:pPr marL="457133"/>
            <a:r>
              <a:rPr lang="en-US">
                <a:solidFill>
                  <a:srgbClr val="004B79"/>
                </a:solidFill>
              </a:rPr>
              <a:t>---------------------------------------------------------------</a:t>
            </a:r>
          </a:p>
          <a:p>
            <a:pPr marL="457133"/>
            <a:endParaRPr lang="en-US">
              <a:solidFill>
                <a:srgbClr val="004B79"/>
              </a:solidFill>
            </a:endParaRPr>
          </a:p>
          <a:p>
            <a:r>
              <a:rPr lang="en-US" i="1"/>
              <a:t>---------------</a:t>
            </a:r>
          </a:p>
          <a:p>
            <a:r>
              <a:rPr lang="en-US" b="1" i="1"/>
              <a:t>Sources: </a:t>
            </a:r>
          </a:p>
          <a:p>
            <a:pPr lvl="0">
              <a:defRPr/>
            </a:pPr>
            <a:r>
              <a:rPr lang="en-US" i="1"/>
              <a:t>ARC Home Fires Educator Deck</a:t>
            </a:r>
          </a:p>
          <a:p>
            <a:pPr lvl="0">
              <a:defRPr/>
            </a:pPr>
            <a:r>
              <a:rPr lang="en-US" i="1"/>
              <a:t>ARC Home Fire Preparedness - www.redcross.org/get-help/how-to-prepare-for-emergencies/types-of-emergencies/fire/home-fire-preparedness</a:t>
            </a:r>
          </a:p>
        </p:txBody>
      </p:sp>
      <p:sp>
        <p:nvSpPr>
          <p:cNvPr id="9" name="TextBox 8">
            <a:extLst>
              <a:ext uri="{FF2B5EF4-FFF2-40B4-BE49-F238E27FC236}">
                <a16:creationId xmlns:a16="http://schemas.microsoft.com/office/drawing/2014/main" id="{566FBD29-8BA0-47D2-946C-8E87DC4B2CA3}"/>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B8E07484-367F-4B95-8781-0283BD0A93C4}"/>
              </a:ext>
            </a:extLst>
          </p:cNvPr>
          <p:cNvSpPr>
            <a:spLocks noGrp="1"/>
          </p:cNvSpPr>
          <p:nvPr>
            <p:ph type="sldNum" sz="quarter" idx="10"/>
          </p:nvPr>
        </p:nvSpPr>
        <p:spPr/>
        <p:txBody>
          <a:bodyPr/>
          <a:lstStyle/>
          <a:p>
            <a:fld id="{C91E33AF-983A-4509-AF90-DCBAAF6EE19E}" type="slidenum">
              <a:rPr lang="en-US" smtClean="0"/>
              <a:t>36</a:t>
            </a:fld>
            <a:endParaRPr lang="en-US"/>
          </a:p>
        </p:txBody>
      </p:sp>
    </p:spTree>
    <p:extLst>
      <p:ext uri="{BB962C8B-B14F-4D97-AF65-F5344CB8AC3E}">
        <p14:creationId xmlns:p14="http://schemas.microsoft.com/office/powerpoint/2010/main" val="40564375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4442167E-F323-431D-B05D-FDCA9AAB47DD}"/>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42AAA5F9-30BC-436E-9A57-635EF39C532F}"/>
              </a:ext>
            </a:extLst>
          </p:cNvPr>
          <p:cNvSpPr>
            <a:spLocks noGrp="1"/>
          </p:cNvSpPr>
          <p:nvPr>
            <p:ph type="body" idx="1"/>
          </p:nvPr>
        </p:nvSpPr>
        <p:spPr/>
        <p:txBody>
          <a:bodyPr/>
          <a:lstStyle/>
          <a:p>
            <a:pPr lvl="0">
              <a:defRPr/>
            </a:pPr>
            <a:r>
              <a:rPr lang="en-US"/>
              <a:t>It is vital that your escape plan works for everyone in the household. Make arrangements for infants, children, older adults, and individuals with access or functional needs who may need assistance to escape during a home fire. </a:t>
            </a:r>
          </a:p>
          <a:p>
            <a:pPr lvl="0">
              <a:defRPr/>
            </a:pPr>
            <a:endParaRPr lang="en-US"/>
          </a:p>
          <a:p>
            <a:pPr lvl="0">
              <a:defRPr/>
            </a:pPr>
            <a:r>
              <a:rPr lang="en-US"/>
              <a:t>Make sure that someone in the household is assigned to each person who may require assistance – and be sure to identify a backup person, in case the primary person is not home during the fire. </a:t>
            </a:r>
          </a:p>
          <a:p>
            <a:pPr lvl="0">
              <a:defRPr/>
            </a:pPr>
            <a:endParaRPr lang="en-US"/>
          </a:p>
          <a:p>
            <a:pPr lvl="0">
              <a:defRPr/>
            </a:pPr>
            <a:r>
              <a:rPr lang="en-US"/>
              <a:t>In the example on the slide, the family has a 2-year-old son who will need help to evacuate. Mom is the primary person and dad will help if mom is away.</a:t>
            </a:r>
          </a:p>
          <a:p>
            <a:pPr lvl="0">
              <a:defRPr/>
            </a:pPr>
            <a:endParaRPr lang="en-US" i="1"/>
          </a:p>
          <a:p>
            <a:pPr lvl="0">
              <a:defRPr/>
            </a:pPr>
            <a:r>
              <a:rPr lang="en-US"/>
              <a:t>Remember, smoke alarms may not always wake up children in the event of a home fire.</a:t>
            </a:r>
          </a:p>
          <a:p>
            <a:pPr marL="1046498" lvl="2" indent="-165237">
              <a:buFont typeface="Arial" panose="020B0604020202020204" pitchFamily="34" charset="0"/>
              <a:buChar char="•"/>
            </a:pPr>
            <a:endParaRPr lang="en-US"/>
          </a:p>
          <a:p>
            <a:r>
              <a:rPr lang="en-US" b="1" i="1" u="sng">
                <a:solidFill>
                  <a:srgbClr val="004B79"/>
                </a:solidFill>
              </a:rPr>
              <a:t>Speaker Note</a:t>
            </a:r>
            <a:r>
              <a:rPr lang="en-US" b="1" i="1">
                <a:solidFill>
                  <a:srgbClr val="004B79"/>
                </a:solidFill>
              </a:rPr>
              <a:t>: Write the website address</a:t>
            </a:r>
            <a:r>
              <a:rPr lang="en-US">
                <a:solidFill>
                  <a:srgbClr val="004B79"/>
                </a:solidFill>
              </a:rPr>
              <a:t> (www.ilru.org/projects/cil-net/cil-center-and-association-directory) </a:t>
            </a:r>
            <a:r>
              <a:rPr lang="en-US" b="1" i="1">
                <a:solidFill>
                  <a:srgbClr val="004B79"/>
                </a:solidFill>
              </a:rPr>
              <a:t>on a flipchart or whiteboard.</a:t>
            </a:r>
          </a:p>
          <a:p>
            <a:pPr lvl="1"/>
            <a:endParaRPr lang="en-US"/>
          </a:p>
          <a:p>
            <a:r>
              <a:rPr lang="en-US" i="1"/>
              <a:t>---------------</a:t>
            </a:r>
          </a:p>
          <a:p>
            <a:r>
              <a:rPr lang="en-US" b="1" i="1"/>
              <a:t>Sources: </a:t>
            </a:r>
          </a:p>
          <a:p>
            <a:pPr lvl="0">
              <a:defRPr/>
            </a:pPr>
            <a:r>
              <a:rPr lang="en-US" i="1"/>
              <a:t>ARC Home Fires Educator Deck</a:t>
            </a:r>
          </a:p>
          <a:p>
            <a:pPr lvl="0">
              <a:defRPr/>
            </a:pPr>
            <a:r>
              <a:rPr lang="en-US" i="1"/>
              <a:t>ARC Home Fire Preparedness - www.redcross.org/get-help/how-to-prepare-for-emergencies/types-of-emergencies/fire/home-fire-preparedness</a:t>
            </a:r>
          </a:p>
          <a:p>
            <a:pPr lvl="0"/>
            <a:r>
              <a:rPr lang="en-US" i="1"/>
              <a:t>ARC Pet Fire Safety - www.redcross.org/get-help/how-to-prepare-for-emergencies/types-of-emergencies/fire/pet-fire-safety</a:t>
            </a:r>
          </a:p>
        </p:txBody>
      </p:sp>
      <p:sp>
        <p:nvSpPr>
          <p:cNvPr id="9" name="TextBox 8">
            <a:extLst>
              <a:ext uri="{FF2B5EF4-FFF2-40B4-BE49-F238E27FC236}">
                <a16:creationId xmlns:a16="http://schemas.microsoft.com/office/drawing/2014/main" id="{A08F34EC-17E8-4FA8-A887-941011E7A185}"/>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B0596C34-611C-47AD-AE6E-8592F667F2F9}"/>
              </a:ext>
            </a:extLst>
          </p:cNvPr>
          <p:cNvSpPr>
            <a:spLocks noGrp="1"/>
          </p:cNvSpPr>
          <p:nvPr>
            <p:ph type="sldNum" sz="quarter" idx="10"/>
          </p:nvPr>
        </p:nvSpPr>
        <p:spPr/>
        <p:txBody>
          <a:bodyPr/>
          <a:lstStyle/>
          <a:p>
            <a:fld id="{C91E33AF-983A-4509-AF90-DCBAAF6EE19E}" type="slidenum">
              <a:rPr lang="en-US" smtClean="0"/>
              <a:t>37</a:t>
            </a:fld>
            <a:endParaRPr lang="en-US"/>
          </a:p>
        </p:txBody>
      </p:sp>
    </p:spTree>
    <p:extLst>
      <p:ext uri="{BB962C8B-B14F-4D97-AF65-F5344CB8AC3E}">
        <p14:creationId xmlns:p14="http://schemas.microsoft.com/office/powerpoint/2010/main" val="1115005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2A419D89-5F9F-4B0A-89ED-4D97B0798BD5}"/>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EBD71743-13CF-43C2-AAB8-E7BBDE4AC068}"/>
              </a:ext>
            </a:extLst>
          </p:cNvPr>
          <p:cNvSpPr>
            <a:spLocks noGrp="1"/>
          </p:cNvSpPr>
          <p:nvPr>
            <p:ph type="body" idx="1"/>
          </p:nvPr>
        </p:nvSpPr>
        <p:spPr/>
        <p:txBody>
          <a:bodyPr/>
          <a:lstStyle/>
          <a:p>
            <a:pPr defTabSz="457040">
              <a:defRPr/>
            </a:pPr>
            <a:r>
              <a:rPr lang="en-US"/>
              <a:t>Once the plan is complete, written down, and shared with all household members, it should be practiced at least twice a year.</a:t>
            </a:r>
          </a:p>
          <a:p>
            <a:pPr defTabSz="457040">
              <a:defRPr/>
            </a:pPr>
            <a:endParaRPr lang="en-US"/>
          </a:p>
          <a:p>
            <a:pPr defTabSz="457040">
              <a:defRPr/>
            </a:pPr>
            <a:r>
              <a:rPr lang="en-US"/>
              <a:t>If you have someone with access or functional needs, you should have a personal support network to assist during an emergency. Be sure you include them in your practice drills.</a:t>
            </a:r>
          </a:p>
          <a:p>
            <a:pPr defTabSz="457040">
              <a:defRPr/>
            </a:pPr>
            <a:endParaRPr lang="en-US"/>
          </a:p>
          <a:p>
            <a:pPr defTabSz="457040">
              <a:defRPr/>
            </a:pPr>
            <a:r>
              <a:rPr lang="en-US"/>
              <a:t>Practicing makes sure the plan will actually work for everyone and as expected. If not, you can make the necessary adjustments and practice again.</a:t>
            </a:r>
          </a:p>
          <a:p>
            <a:endParaRPr lang="en-US">
              <a:latin typeface="Georgia" panose="02040502050405020303" pitchFamily="18" charset="0"/>
            </a:endParaRPr>
          </a:p>
          <a:p>
            <a:pPr lvl="0">
              <a:defRPr/>
            </a:pPr>
            <a:r>
              <a:rPr lang="en-US" b="1" i="1" u="sng">
                <a:solidFill>
                  <a:srgbClr val="004B79"/>
                </a:solidFill>
              </a:rPr>
              <a:t>Speaker Note:</a:t>
            </a:r>
            <a:r>
              <a:rPr lang="en-US" b="1" i="1">
                <a:solidFill>
                  <a:srgbClr val="004B79"/>
                </a:solidFill>
              </a:rPr>
              <a:t> If time permits &lt;two minutes total&gt;, provide a real-life example of how your household practices fire escape plans.</a:t>
            </a:r>
          </a:p>
          <a:p>
            <a:pPr fontAlgn="base"/>
            <a:r>
              <a:rPr lang="en-US"/>
              <a:t> ​</a:t>
            </a:r>
          </a:p>
          <a:p>
            <a:r>
              <a:rPr lang="en-US" i="1"/>
              <a:t>---------------</a:t>
            </a:r>
          </a:p>
          <a:p>
            <a:r>
              <a:rPr lang="en-US" b="1" i="1"/>
              <a:t>Source: </a:t>
            </a:r>
          </a:p>
          <a:p>
            <a:pPr fontAlgn="base"/>
            <a:r>
              <a:rPr lang="en-US" i="1"/>
              <a:t>ARC What To DO if a Fire Starts - www.redcross.org/get-help/how-to-prepare-for-emergencies/types-of-emergencies/fire/if-a-fire-starts</a:t>
            </a:r>
            <a:r>
              <a:rPr lang="en-US"/>
              <a:t>​</a:t>
            </a:r>
          </a:p>
        </p:txBody>
      </p:sp>
      <p:sp>
        <p:nvSpPr>
          <p:cNvPr id="9" name="TextBox 8">
            <a:extLst>
              <a:ext uri="{FF2B5EF4-FFF2-40B4-BE49-F238E27FC236}">
                <a16:creationId xmlns:a16="http://schemas.microsoft.com/office/drawing/2014/main" id="{D00113BD-36BC-4055-AD2D-8D3E4607724A}"/>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E968696A-7ACB-4731-9824-F37F07E710B2}"/>
              </a:ext>
            </a:extLst>
          </p:cNvPr>
          <p:cNvSpPr>
            <a:spLocks noGrp="1"/>
          </p:cNvSpPr>
          <p:nvPr>
            <p:ph type="sldNum" sz="quarter" idx="10"/>
          </p:nvPr>
        </p:nvSpPr>
        <p:spPr/>
        <p:txBody>
          <a:bodyPr/>
          <a:lstStyle/>
          <a:p>
            <a:fld id="{C91E33AF-983A-4509-AF90-DCBAAF6EE19E}" type="slidenum">
              <a:rPr lang="en-US" smtClean="0"/>
              <a:t>38</a:t>
            </a:fld>
            <a:endParaRPr lang="en-US"/>
          </a:p>
        </p:txBody>
      </p:sp>
      <p:sp>
        <p:nvSpPr>
          <p:cNvPr id="8" name="Rectangle 7">
            <a:extLst>
              <a:ext uri="{FF2B5EF4-FFF2-40B4-BE49-F238E27FC236}">
                <a16:creationId xmlns:a16="http://schemas.microsoft.com/office/drawing/2014/main" id="{94B2B69C-E13D-4F7B-8B5B-C25363F36CCF}"/>
              </a:ext>
            </a:extLst>
          </p:cNvPr>
          <p:cNvSpPr/>
          <p:nvPr/>
        </p:nvSpPr>
        <p:spPr>
          <a:xfrm>
            <a:off x="4530785" y="2237147"/>
            <a:ext cx="2114491" cy="914884"/>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lIns="88126" tIns="44064" rIns="88126" bIns="44064" rtlCol="0" anchor="ctr"/>
          <a:lstStyle/>
          <a:p>
            <a:pPr algn="ctr"/>
            <a:r>
              <a:rPr lang="en-US">
                <a:solidFill>
                  <a:schemeClr val="bg2">
                    <a:lumMod val="10000"/>
                  </a:schemeClr>
                </a:solidFill>
              </a:rPr>
              <a:t>Script requires </a:t>
            </a:r>
            <a:r>
              <a:rPr lang="en-US" b="1">
                <a:solidFill>
                  <a:schemeClr val="bg2">
                    <a:lumMod val="10000"/>
                  </a:schemeClr>
                </a:solidFill>
              </a:rPr>
              <a:t>PERSONALIIZATION</a:t>
            </a:r>
            <a:endParaRPr lang="en-US">
              <a:solidFill>
                <a:schemeClr val="bg2">
                  <a:lumMod val="10000"/>
                </a:schemeClr>
              </a:solidFill>
            </a:endParaRPr>
          </a:p>
        </p:txBody>
      </p:sp>
    </p:spTree>
    <p:extLst>
      <p:ext uri="{BB962C8B-B14F-4D97-AF65-F5344CB8AC3E}">
        <p14:creationId xmlns:p14="http://schemas.microsoft.com/office/powerpoint/2010/main" val="13402527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Image Placeholder 10">
            <a:extLst>
              <a:ext uri="{FF2B5EF4-FFF2-40B4-BE49-F238E27FC236}">
                <a16:creationId xmlns:a16="http://schemas.microsoft.com/office/drawing/2014/main" id="{6C224093-0AEC-4A41-933C-A8CDC602D009}"/>
              </a:ext>
            </a:extLst>
          </p:cNvPr>
          <p:cNvSpPr>
            <a:spLocks noGrp="1" noRot="1" noChangeAspect="1"/>
          </p:cNvSpPr>
          <p:nvPr>
            <p:ph type="sldImg"/>
          </p:nvPr>
        </p:nvSpPr>
        <p:spPr/>
      </p:sp>
      <p:sp>
        <p:nvSpPr>
          <p:cNvPr id="12" name="Notes Placeholder 11">
            <a:extLst>
              <a:ext uri="{FF2B5EF4-FFF2-40B4-BE49-F238E27FC236}">
                <a16:creationId xmlns:a16="http://schemas.microsoft.com/office/drawing/2014/main" id="{FA53DC70-7E23-40BF-A9B0-653557DB42BD}"/>
              </a:ext>
            </a:extLst>
          </p:cNvPr>
          <p:cNvSpPr>
            <a:spLocks noGrp="1"/>
          </p:cNvSpPr>
          <p:nvPr>
            <p:ph type="body" idx="1"/>
          </p:nvPr>
        </p:nvSpPr>
        <p:spPr/>
        <p:txBody>
          <a:bodyPr/>
          <a:lstStyle/>
          <a:p>
            <a:pPr lvl="0"/>
            <a:r>
              <a:rPr lang="en-US"/>
              <a:t>You’ve gotten a lot of information today, so lets review how you can keep the members of your household safe with a few easy steps.</a:t>
            </a:r>
          </a:p>
          <a:p>
            <a:pPr lvl="0"/>
            <a:endParaRPr lang="en-US"/>
          </a:p>
          <a:p>
            <a:pPr marL="165076" lvl="1" indent="-165076">
              <a:spcBef>
                <a:spcPts val="198"/>
              </a:spcBef>
              <a:buFont typeface="Arial" panose="020B0604020202020204" pitchFamily="34" charset="0"/>
              <a:buChar char="•"/>
              <a:tabLst>
                <a:tab pos="3139492" algn="l"/>
              </a:tabLst>
            </a:pPr>
            <a:r>
              <a:rPr lang="en-US" b="1"/>
              <a:t>Step 1: </a:t>
            </a:r>
            <a:r>
              <a:rPr lang="en-US"/>
              <a:t>Make a</a:t>
            </a:r>
            <a:r>
              <a:rPr lang="en-US" baseline="0"/>
              <a:t> home fire </a:t>
            </a:r>
            <a:r>
              <a:rPr lang="en-US"/>
              <a:t>escape plan.</a:t>
            </a:r>
          </a:p>
          <a:p>
            <a:pPr marL="165076" lvl="1" indent="-165076">
              <a:spcBef>
                <a:spcPts val="198"/>
              </a:spcBef>
              <a:buFont typeface="Arial" panose="020B0604020202020204" pitchFamily="34" charset="0"/>
              <a:buChar char="•"/>
              <a:tabLst>
                <a:tab pos="3139492" algn="l"/>
              </a:tabLst>
            </a:pPr>
            <a:r>
              <a:rPr lang="en-US" b="1"/>
              <a:t>Step 2: </a:t>
            </a:r>
            <a:r>
              <a:rPr lang="en-US"/>
              <a:t>Test your smoke alarms monthly.</a:t>
            </a:r>
          </a:p>
          <a:p>
            <a:pPr marL="165076" lvl="1" indent="-165076">
              <a:spcBef>
                <a:spcPts val="198"/>
              </a:spcBef>
              <a:buFont typeface="Arial" panose="020B0604020202020204" pitchFamily="34" charset="0"/>
              <a:buChar char="•"/>
              <a:tabLst>
                <a:tab pos="3139492" algn="l"/>
              </a:tabLst>
            </a:pPr>
            <a:r>
              <a:rPr lang="en-US" b="1"/>
              <a:t>Step 3: </a:t>
            </a:r>
            <a:r>
              <a:rPr lang="en-US"/>
              <a:t>Be sure to practice your home fire escape plan at least twice a year with your entire household.</a:t>
            </a:r>
          </a:p>
          <a:p>
            <a:endParaRPr lang="en-US"/>
          </a:p>
          <a:p>
            <a:r>
              <a:rPr lang="en-US" b="1" i="1" u="sng">
                <a:solidFill>
                  <a:srgbClr val="004B79"/>
                </a:solidFill>
              </a:rPr>
              <a:t>Speaker Note</a:t>
            </a:r>
            <a:r>
              <a:rPr lang="en-US" b="1" i="1">
                <a:solidFill>
                  <a:srgbClr val="004B79"/>
                </a:solidFill>
              </a:rPr>
              <a:t>: If available, pass out the Home Fire Safety Checklist &lt;two minutes&gt;. It can be found here:</a:t>
            </a:r>
          </a:p>
          <a:p>
            <a:endParaRPr lang="en-US" b="1" i="1">
              <a:solidFill>
                <a:srgbClr val="004B79"/>
              </a:solidFill>
            </a:endParaRPr>
          </a:p>
          <a:p>
            <a:r>
              <a:rPr lang="en-US">
                <a:solidFill>
                  <a:srgbClr val="004B79"/>
                </a:solidFill>
              </a:rPr>
              <a:t>www.redcross.org/images/MEDIA_CustomProductCatalog/m38640159_Home_Fire_Safety_Checklist.pdf</a:t>
            </a:r>
          </a:p>
          <a:p>
            <a:pPr lvl="0">
              <a:defRPr/>
            </a:pPr>
            <a:endParaRPr lang="en-US" i="1"/>
          </a:p>
          <a:p>
            <a:r>
              <a:rPr lang="en-US" i="1"/>
              <a:t>---------------</a:t>
            </a:r>
          </a:p>
          <a:p>
            <a:pPr defTabSz="881261"/>
            <a:r>
              <a:rPr lang="en-US" b="1" i="1"/>
              <a:t>Source: </a:t>
            </a:r>
          </a:p>
          <a:p>
            <a:pPr defTabSz="881261"/>
            <a:r>
              <a:rPr lang="en-US" i="1"/>
              <a:t>ARC Home Fires Educator Deck</a:t>
            </a:r>
          </a:p>
          <a:p>
            <a:pPr lvl="0">
              <a:defRPr/>
            </a:pPr>
            <a:endParaRPr lang="en-US" i="1"/>
          </a:p>
        </p:txBody>
      </p:sp>
      <p:sp>
        <p:nvSpPr>
          <p:cNvPr id="14" name="TextBox 13">
            <a:extLst>
              <a:ext uri="{FF2B5EF4-FFF2-40B4-BE49-F238E27FC236}">
                <a16:creationId xmlns:a16="http://schemas.microsoft.com/office/drawing/2014/main" id="{6AB84FD0-B47C-4DFF-93D4-A9DAFB797610}"/>
              </a:ext>
            </a:extLst>
          </p:cNvPr>
          <p:cNvSpPr txBox="1"/>
          <p:nvPr/>
        </p:nvSpPr>
        <p:spPr>
          <a:xfrm>
            <a:off x="236602" y="110797"/>
            <a:ext cx="2602611" cy="366000"/>
          </a:xfrm>
          <a:prstGeom prst="rect">
            <a:avLst/>
          </a:prstGeom>
          <a:noFill/>
        </p:spPr>
        <p:txBody>
          <a:bodyPr wrap="square" lIns="88126" tIns="44064" rIns="88126" bIns="44064" rtlCol="0">
            <a:spAutoFit/>
          </a:bodyPr>
          <a:lstStyle/>
          <a:p>
            <a:r>
              <a:rPr lang="en-US"/>
              <a:t>Home Fires</a:t>
            </a:r>
          </a:p>
        </p:txBody>
      </p:sp>
      <p:sp>
        <p:nvSpPr>
          <p:cNvPr id="2" name="Slide Number Placeholder 1">
            <a:extLst>
              <a:ext uri="{FF2B5EF4-FFF2-40B4-BE49-F238E27FC236}">
                <a16:creationId xmlns:a16="http://schemas.microsoft.com/office/drawing/2014/main" id="{50891BDF-B0AC-4B86-BB6D-0AEA6ABC954E}"/>
              </a:ext>
            </a:extLst>
          </p:cNvPr>
          <p:cNvSpPr>
            <a:spLocks noGrp="1"/>
          </p:cNvSpPr>
          <p:nvPr>
            <p:ph type="sldNum" sz="quarter" idx="10"/>
          </p:nvPr>
        </p:nvSpPr>
        <p:spPr/>
        <p:txBody>
          <a:bodyPr/>
          <a:lstStyle/>
          <a:p>
            <a:fld id="{C91E33AF-983A-4509-AF90-DCBAAF6EE19E}" type="slidenum">
              <a:rPr lang="en-US" smtClean="0"/>
              <a:t>39</a:t>
            </a:fld>
            <a:endParaRPr lang="en-US"/>
          </a:p>
        </p:txBody>
      </p:sp>
      <p:pic>
        <p:nvPicPr>
          <p:cNvPr id="6" name="Picture 5">
            <a:extLst>
              <a:ext uri="{FF2B5EF4-FFF2-40B4-BE49-F238E27FC236}">
                <a16:creationId xmlns:a16="http://schemas.microsoft.com/office/drawing/2014/main" id="{A5856ADC-0654-43B1-9611-19F766201A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8945" y="5035698"/>
            <a:ext cx="1532259" cy="1944182"/>
          </a:xfrm>
          <a:prstGeom prst="rect">
            <a:avLst/>
          </a:prstGeom>
          <a:ln>
            <a:solidFill>
              <a:srgbClr val="004B79"/>
            </a:solidFill>
          </a:ln>
        </p:spPr>
      </p:pic>
    </p:spTree>
    <p:extLst>
      <p:ext uri="{BB962C8B-B14F-4D97-AF65-F5344CB8AC3E}">
        <p14:creationId xmlns:p14="http://schemas.microsoft.com/office/powerpoint/2010/main" val="575353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Red Cross responded to 146 home fires in the City of Buffalo in 2023</a:t>
            </a:r>
          </a:p>
          <a:p>
            <a:endParaRPr lang="en-US">
              <a:latin typeface="Calibri"/>
              <a:cs typeface="Calibri"/>
            </a:endParaRPr>
          </a:p>
          <a:p>
            <a:r>
              <a:rPr lang="en-US">
                <a:latin typeface="Calibri"/>
                <a:cs typeface="Calibri"/>
              </a:rPr>
              <a:t>Last week Julianna and I responded to a home fire on the Westside. Two adults lived in an upstairs apartment. One heard the smoke alarm go off at the same time as seeing some gray smoke. He told us, within seconds the smoke turned dark black and got hot. It was hard to move around. He woke up his mother who was in the other room and they rushed outside. They had some minor injuries from rushing down the stairs but they were both okay. Sadly they lost their pets in the fire. Their apartment was destroyed and they lost all of their belongings. Renter's insurance.</a:t>
            </a:r>
          </a:p>
        </p:txBody>
      </p:sp>
      <p:sp>
        <p:nvSpPr>
          <p:cNvPr id="4" name="Slide Number Placeholder 3"/>
          <p:cNvSpPr>
            <a:spLocks noGrp="1"/>
          </p:cNvSpPr>
          <p:nvPr>
            <p:ph type="sldNum" sz="quarter" idx="5"/>
          </p:nvPr>
        </p:nvSpPr>
        <p:spPr/>
        <p:txBody>
          <a:bodyPr/>
          <a:lstStyle/>
          <a:p>
            <a:fld id="{C91E33AF-983A-4509-AF90-DCBAAF6EE19E}" type="slidenum">
              <a:rPr lang="en-US" smtClean="0"/>
              <a:t>40</a:t>
            </a:fld>
            <a:endParaRPr lang="en-US"/>
          </a:p>
        </p:txBody>
      </p:sp>
    </p:spTree>
    <p:extLst>
      <p:ext uri="{BB962C8B-B14F-4D97-AF65-F5344CB8AC3E}">
        <p14:creationId xmlns:p14="http://schemas.microsoft.com/office/powerpoint/2010/main" val="1336984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The American Red Cross Emergency App gives people instant access to customizable weather alerts, safety tips and preparedness information for 14 different emergencies, all in one free and easy to use app.</a:t>
            </a:r>
          </a:p>
          <a:p>
            <a:r>
              <a:rPr lang="en-US"/>
              <a:t> • Family members and friends across the country can help each other stay safe and connected through the app’s customizable emergency alerts and content on what to do before, during and after disasters - regardless of where they live. </a:t>
            </a:r>
          </a:p>
          <a:p>
            <a:r>
              <a:rPr lang="en-US"/>
              <a:t>• The app provides expert advice on what to do in case of a tornado, hurricane, earthquake, flood, thunderstorm, wildfire, winter storm and other disasters.</a:t>
            </a:r>
          </a:p>
          <a:p>
            <a:r>
              <a:rPr lang="en-US"/>
              <a:t>• People can use the “Make a Plan” feature to create an emergency plan for their household so everyone knows what to do and where to go if a disaster strikes. </a:t>
            </a:r>
          </a:p>
          <a:p>
            <a:r>
              <a:rPr lang="en-US"/>
              <a:t>• The Emergency App is available for free in app stores for smartphones, tablets and wearables and can also be found by searching for American Red Cross or by going to redcross.org/apps.</a:t>
            </a:r>
            <a:endParaRPr lang="en-US">
              <a:solidFill>
                <a:prstClr val="black"/>
              </a:solidFill>
            </a:endParaRPr>
          </a:p>
        </p:txBody>
      </p:sp>
      <p:sp>
        <p:nvSpPr>
          <p:cNvPr id="4" name="Slide Number Placeholder 3"/>
          <p:cNvSpPr>
            <a:spLocks noGrp="1"/>
          </p:cNvSpPr>
          <p:nvPr>
            <p:ph type="sldNum" sz="quarter" idx="5"/>
          </p:nvPr>
        </p:nvSpPr>
        <p:spPr/>
        <p:txBody>
          <a:bodyPr/>
          <a:lstStyle/>
          <a:p>
            <a:fld id="{C91E33AF-983A-4509-AF90-DCBAAF6EE19E}" type="slidenum">
              <a:rPr lang="en-US" smtClean="0"/>
              <a:t>41</a:t>
            </a:fld>
            <a:endParaRPr lang="en-US"/>
          </a:p>
        </p:txBody>
      </p:sp>
    </p:spTree>
    <p:extLst>
      <p:ext uri="{BB962C8B-B14F-4D97-AF65-F5344CB8AC3E}">
        <p14:creationId xmlns:p14="http://schemas.microsoft.com/office/powerpoint/2010/main" val="4640538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tags" Target="../tags/tag8.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tags" Target="../tags/tag9.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3.xml"/><Relationship Id="rId1" Type="http://schemas.openxmlformats.org/officeDocument/2006/relationships/tags" Target="../tags/tag10.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 Id="rId5" Type="http://schemas.openxmlformats.org/officeDocument/2006/relationships/image" Target="../media/image13.png"/><Relationship Id="rId4" Type="http://schemas.microsoft.com/office/2007/relationships/hdphoto" Target="../media/hdphoto2.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4.xml"/><Relationship Id="rId4" Type="http://schemas.microsoft.com/office/2007/relationships/hdphoto" Target="../media/hdphoto3.wdp"/></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4.xml"/><Relationship Id="rId4" Type="http://schemas.microsoft.com/office/2007/relationships/hdphoto" Target="../media/hdphoto4.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4.xml"/><Relationship Id="rId4" Type="http://schemas.microsoft.com/office/2007/relationships/hdphoto" Target="../media/hdphoto5.wdp"/></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4.xml"/><Relationship Id="rId4" Type="http://schemas.microsoft.com/office/2007/relationships/hdphoto" Target="../media/hdphoto6.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1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09D187-CBEE-435F-AEB1-01BE2879FDA3}"/>
              </a:ext>
            </a:extLst>
          </p:cNvPr>
          <p:cNvSpPr/>
          <p:nvPr/>
        </p:nvSpPr>
        <p:spPr>
          <a:xfrm>
            <a:off x="0" y="2"/>
            <a:ext cx="9144000" cy="4862945"/>
          </a:xfrm>
          <a:prstGeom prst="rect">
            <a:avLst/>
          </a:prstGeom>
          <a:gradFill rotWithShape="1">
            <a:gsLst>
              <a:gs pos="0">
                <a:srgbClr val="6D6E70">
                  <a:tint val="50000"/>
                  <a:satMod val="300000"/>
                </a:srgbClr>
              </a:gs>
              <a:gs pos="35000">
                <a:srgbClr val="6D6E70">
                  <a:tint val="37000"/>
                  <a:satMod val="300000"/>
                </a:srgbClr>
              </a:gs>
              <a:gs pos="100000">
                <a:srgbClr val="6D6E70">
                  <a:tint val="15000"/>
                  <a:satMod val="350000"/>
                </a:srgb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D6E70"/>
              </a:solidFill>
              <a:effectLst/>
              <a:uLnTx/>
              <a:uFillTx/>
              <a:latin typeface="Arial"/>
              <a:ea typeface="+mn-ea"/>
              <a:cs typeface="Arial"/>
            </a:endParaRPr>
          </a:p>
        </p:txBody>
      </p:sp>
      <p:pic>
        <p:nvPicPr>
          <p:cNvPr id="12" name="Picture 11" descr="ARC_Logo_Bttn.png">
            <a:extLst>
              <a:ext uri="{FF2B5EF4-FFF2-40B4-BE49-F238E27FC236}">
                <a16:creationId xmlns:a16="http://schemas.microsoft.com/office/drawing/2014/main" id="{80D819C6-33A0-4952-9C29-F8001BD1E56F}"/>
              </a:ext>
            </a:extLst>
          </p:cNvPr>
          <p:cNvPicPr>
            <a:picLocks noChangeAspect="1"/>
          </p:cNvPicPr>
          <p:nvPr/>
        </p:nvPicPr>
        <p:blipFill>
          <a:blip r:embed="rId2" cstate="print"/>
          <a:srcRect/>
          <a:stretch>
            <a:fillRect/>
          </a:stretch>
        </p:blipFill>
        <p:spPr bwMode="auto">
          <a:xfrm>
            <a:off x="3588808" y="3944109"/>
            <a:ext cx="1966384" cy="1837117"/>
          </a:xfrm>
          <a:prstGeom prst="rect">
            <a:avLst/>
          </a:prstGeom>
          <a:noFill/>
          <a:ln w="9525">
            <a:noFill/>
            <a:miter lim="800000"/>
            <a:headEnd/>
            <a:tailEnd/>
          </a:ln>
        </p:spPr>
      </p:pic>
      <p:sp>
        <p:nvSpPr>
          <p:cNvPr id="13" name="TextBox 12">
            <a:extLst>
              <a:ext uri="{FF2B5EF4-FFF2-40B4-BE49-F238E27FC236}">
                <a16:creationId xmlns:a16="http://schemas.microsoft.com/office/drawing/2014/main" id="{5A6675B6-07CE-4D9B-8BEA-4FDDBF12937E}"/>
              </a:ext>
            </a:extLst>
          </p:cNvPr>
          <p:cNvSpPr txBox="1"/>
          <p:nvPr/>
        </p:nvSpPr>
        <p:spPr>
          <a:xfrm>
            <a:off x="1059874" y="1769754"/>
            <a:ext cx="7024255" cy="1323439"/>
          </a:xfrm>
          <a:prstGeom prst="rect">
            <a:avLst/>
          </a:prstGeom>
          <a:noFill/>
        </p:spPr>
        <p:txBody>
          <a:bodyPr wrap="square" rtlCol="0">
            <a:spAutoFit/>
          </a:bodyPr>
          <a:lstStyle/>
          <a:p>
            <a:pPr algn="ctr"/>
            <a:r>
              <a:rPr lang="en-US" sz="4800" b="1">
                <a:solidFill>
                  <a:srgbClr val="6D6E70"/>
                </a:solidFill>
                <a:latin typeface="Arial"/>
              </a:rPr>
              <a:t>Be </a:t>
            </a:r>
            <a:r>
              <a:rPr lang="en-US" sz="4800" b="1">
                <a:solidFill>
                  <a:srgbClr val="D33320"/>
                </a:solidFill>
                <a:latin typeface="Arial"/>
              </a:rPr>
              <a:t>Red Cross </a:t>
            </a:r>
            <a:r>
              <a:rPr lang="en-US" sz="4800" b="1">
                <a:solidFill>
                  <a:srgbClr val="6D6E70"/>
                </a:solidFill>
                <a:latin typeface="Arial"/>
              </a:rPr>
              <a:t>Ready</a:t>
            </a:r>
          </a:p>
          <a:p>
            <a:pPr algn="ctr"/>
            <a:r>
              <a:rPr lang="en-US" sz="3200">
                <a:solidFill>
                  <a:srgbClr val="D33320"/>
                </a:solidFill>
                <a:latin typeface="Arial"/>
              </a:rPr>
              <a:t>Get a kit. Make a plan. Be informed.</a:t>
            </a:r>
          </a:p>
        </p:txBody>
      </p:sp>
      <p:pic>
        <p:nvPicPr>
          <p:cNvPr id="14" name="Picture 13" descr="ARC_Logo_WrdMrk_Horiz_RGB.png">
            <a:extLst>
              <a:ext uri="{FF2B5EF4-FFF2-40B4-BE49-F238E27FC236}">
                <a16:creationId xmlns:a16="http://schemas.microsoft.com/office/drawing/2014/main" id="{63CEA8E2-12F2-49DA-B16D-CF771986A521}"/>
              </a:ext>
            </a:extLst>
          </p:cNvPr>
          <p:cNvPicPr>
            <a:picLocks noChangeAspect="1"/>
          </p:cNvPicPr>
          <p:nvPr/>
        </p:nvPicPr>
        <p:blipFill>
          <a:blip r:embed="rId3" cstate="print"/>
          <a:srcRect/>
          <a:stretch>
            <a:fillRect/>
          </a:stretch>
        </p:blipFill>
        <p:spPr bwMode="auto">
          <a:xfrm>
            <a:off x="3066256" y="5481762"/>
            <a:ext cx="3011488" cy="823912"/>
          </a:xfrm>
          <a:prstGeom prst="rect">
            <a:avLst/>
          </a:prstGeom>
          <a:noFill/>
          <a:ln w="9525">
            <a:noFill/>
            <a:miter lim="800000"/>
            <a:headEnd/>
            <a:tailEnd/>
          </a:ln>
        </p:spPr>
      </p:pic>
      <p:sp>
        <p:nvSpPr>
          <p:cNvPr id="3" name="Footer Placeholder 2"/>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2554013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79D23B-E5A6-4E0E-8807-3093887D196D}"/>
              </a:ext>
            </a:extLst>
          </p:cNvPr>
          <p:cNvSpPr/>
          <p:nvPr userDrawn="1"/>
        </p:nvSpPr>
        <p:spPr>
          <a:xfrm>
            <a:off x="0" y="2"/>
            <a:ext cx="9144000" cy="4862945"/>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4" name="Picture 3" descr="ARC_Logo_Bttn.png">
            <a:extLst>
              <a:ext uri="{FF2B5EF4-FFF2-40B4-BE49-F238E27FC236}">
                <a16:creationId xmlns:a16="http://schemas.microsoft.com/office/drawing/2014/main" id="{DE78AA0B-0FD7-4021-82EE-B531E311FB0F}"/>
              </a:ext>
            </a:extLst>
          </p:cNvPr>
          <p:cNvPicPr>
            <a:picLocks noChangeAspect="1"/>
          </p:cNvPicPr>
          <p:nvPr userDrawn="1"/>
        </p:nvPicPr>
        <p:blipFill>
          <a:blip r:embed="rId2" cstate="print"/>
          <a:srcRect/>
          <a:stretch>
            <a:fillRect/>
          </a:stretch>
        </p:blipFill>
        <p:spPr bwMode="auto">
          <a:xfrm>
            <a:off x="3588808" y="3944109"/>
            <a:ext cx="1966384" cy="1837117"/>
          </a:xfrm>
          <a:prstGeom prst="rect">
            <a:avLst/>
          </a:prstGeom>
          <a:noFill/>
          <a:ln w="9525">
            <a:noFill/>
            <a:miter lim="800000"/>
            <a:headEnd/>
            <a:tailEnd/>
          </a:ln>
        </p:spPr>
      </p:pic>
      <p:pic>
        <p:nvPicPr>
          <p:cNvPr id="6" name="Picture 5" descr="ARC_Logo_WrdMrk_Horiz_RGB.png">
            <a:extLst>
              <a:ext uri="{FF2B5EF4-FFF2-40B4-BE49-F238E27FC236}">
                <a16:creationId xmlns:a16="http://schemas.microsoft.com/office/drawing/2014/main" id="{ADD7880E-015B-4422-9BAB-616D26927111}"/>
              </a:ext>
            </a:extLst>
          </p:cNvPr>
          <p:cNvPicPr>
            <a:picLocks noChangeAspect="1"/>
          </p:cNvPicPr>
          <p:nvPr userDrawn="1"/>
        </p:nvPicPr>
        <p:blipFill>
          <a:blip r:embed="rId3" cstate="print"/>
          <a:srcRect/>
          <a:stretch>
            <a:fillRect/>
          </a:stretch>
        </p:blipFill>
        <p:spPr bwMode="auto">
          <a:xfrm>
            <a:off x="3066256" y="5481762"/>
            <a:ext cx="3011488" cy="823912"/>
          </a:xfrm>
          <a:prstGeom prst="rect">
            <a:avLst/>
          </a:prstGeom>
          <a:noFill/>
          <a:ln w="9525">
            <a:noFill/>
            <a:miter lim="800000"/>
            <a:headEnd/>
            <a:tailEnd/>
          </a:ln>
        </p:spPr>
      </p:pic>
      <p:sp>
        <p:nvSpPr>
          <p:cNvPr id="5" name="Footer Placeholder 4"/>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248800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ection Divi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D20CE2-AA50-417D-B91E-9ADC5EEA38F7}"/>
              </a:ext>
            </a:extLst>
          </p:cNvPr>
          <p:cNvSpPr>
            <a:spLocks noGrp="1"/>
          </p:cNvSpPr>
          <p:nvPr>
            <p:ph type="ctrTitle"/>
          </p:nvPr>
        </p:nvSpPr>
        <p:spPr>
          <a:xfrm>
            <a:off x="1143000" y="1122364"/>
            <a:ext cx="6858000" cy="2387600"/>
          </a:xfrm>
          <a:prstGeom prst="rect">
            <a:avLst/>
          </a:prstGeom>
        </p:spPr>
        <p:txBody>
          <a:bodyPr anchor="b"/>
          <a:lstStyle>
            <a:lvl1pPr algn="ctr">
              <a:defRPr sz="6000">
                <a:solidFill>
                  <a:schemeClr val="tx1"/>
                </a:solidFill>
              </a:defRPr>
            </a:lvl1pPr>
          </a:lstStyle>
          <a:p>
            <a:r>
              <a:rPr lang="en-US"/>
              <a:t>Click to edit Master title style</a:t>
            </a:r>
          </a:p>
        </p:txBody>
      </p:sp>
      <p:sp>
        <p:nvSpPr>
          <p:cNvPr id="4" name="Subtitle 2">
            <a:extLst>
              <a:ext uri="{FF2B5EF4-FFF2-40B4-BE49-F238E27FC236}">
                <a16:creationId xmlns:a16="http://schemas.microsoft.com/office/drawing/2014/main" id="{360D5C0F-DC47-495B-BE57-0CAC1E972062}"/>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4264188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E360E2CE-92DA-4E1D-89FD-FECDC13ACE7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88ED97B5-9E16-428E-AE7E-02398AA60360}"/>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455758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3079777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79D23B-E5A6-4E0E-8807-3093887D196D}"/>
              </a:ext>
            </a:extLst>
          </p:cNvPr>
          <p:cNvSpPr/>
          <p:nvPr userDrawn="1"/>
        </p:nvSpPr>
        <p:spPr>
          <a:xfrm>
            <a:off x="0" y="2"/>
            <a:ext cx="9144000" cy="4862945"/>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4" name="Picture 3" descr="ARC_Logo_Bttn.png">
            <a:extLst>
              <a:ext uri="{FF2B5EF4-FFF2-40B4-BE49-F238E27FC236}">
                <a16:creationId xmlns:a16="http://schemas.microsoft.com/office/drawing/2014/main" id="{DE78AA0B-0FD7-4021-82EE-B531E311FB0F}"/>
              </a:ext>
            </a:extLst>
          </p:cNvPr>
          <p:cNvPicPr>
            <a:picLocks noChangeAspect="1"/>
          </p:cNvPicPr>
          <p:nvPr userDrawn="1"/>
        </p:nvPicPr>
        <p:blipFill>
          <a:blip r:embed="rId2" cstate="print"/>
          <a:srcRect/>
          <a:stretch>
            <a:fillRect/>
          </a:stretch>
        </p:blipFill>
        <p:spPr bwMode="auto">
          <a:xfrm>
            <a:off x="3588808" y="3944109"/>
            <a:ext cx="1966384" cy="1837117"/>
          </a:xfrm>
          <a:prstGeom prst="rect">
            <a:avLst/>
          </a:prstGeom>
          <a:noFill/>
          <a:ln w="9525">
            <a:noFill/>
            <a:miter lim="800000"/>
            <a:headEnd/>
            <a:tailEnd/>
          </a:ln>
        </p:spPr>
      </p:pic>
      <p:pic>
        <p:nvPicPr>
          <p:cNvPr id="6" name="Picture 5" descr="ARC_Logo_WrdMrk_Horiz_RGB.png">
            <a:extLst>
              <a:ext uri="{FF2B5EF4-FFF2-40B4-BE49-F238E27FC236}">
                <a16:creationId xmlns:a16="http://schemas.microsoft.com/office/drawing/2014/main" id="{ADD7880E-015B-4422-9BAB-616D26927111}"/>
              </a:ext>
            </a:extLst>
          </p:cNvPr>
          <p:cNvPicPr>
            <a:picLocks noChangeAspect="1"/>
          </p:cNvPicPr>
          <p:nvPr userDrawn="1"/>
        </p:nvPicPr>
        <p:blipFill>
          <a:blip r:embed="rId3" cstate="print"/>
          <a:srcRect/>
          <a:stretch>
            <a:fillRect/>
          </a:stretch>
        </p:blipFill>
        <p:spPr bwMode="auto">
          <a:xfrm>
            <a:off x="3066256" y="5481762"/>
            <a:ext cx="3011488" cy="823912"/>
          </a:xfrm>
          <a:prstGeom prst="rect">
            <a:avLst/>
          </a:prstGeom>
          <a:noFill/>
          <a:ln w="9525">
            <a:noFill/>
            <a:miter lim="800000"/>
            <a:headEnd/>
            <a:tailEnd/>
          </a:ln>
        </p:spPr>
      </p:pic>
      <p:sp>
        <p:nvSpPr>
          <p:cNvPr id="5" name="Footer Placeholder 4"/>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3373700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DC12-AE5E-44FF-9CF2-A9F2885DA8B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98EDEAB-2F47-4EDC-AB05-22839CA48BA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ADC7BF0-6678-4FBD-8EC7-5A083606F85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58D6341-832F-4F55-A6BA-C0E80DF8DEAC}"/>
              </a:ext>
            </a:extLst>
          </p:cNvPr>
          <p:cNvSpPr>
            <a:spLocks noGrp="1"/>
          </p:cNvSpPr>
          <p:nvPr>
            <p:ph type="ftr" sz="quarter" idx="11"/>
          </p:nvPr>
        </p:nvSpPr>
        <p:spPr/>
        <p:txBody>
          <a:bodyPr/>
          <a:lstStyle/>
          <a:p>
            <a:r>
              <a:rPr lang="en-US"/>
              <a:t>V.2 2020.07.14</a:t>
            </a:r>
          </a:p>
        </p:txBody>
      </p:sp>
      <p:sp>
        <p:nvSpPr>
          <p:cNvPr id="6" name="Slide Number Placeholder 5">
            <a:extLst>
              <a:ext uri="{FF2B5EF4-FFF2-40B4-BE49-F238E27FC236}">
                <a16:creationId xmlns:a16="http://schemas.microsoft.com/office/drawing/2014/main" id="{E6AF7D48-A765-48DE-A858-EAD80EE056D2}"/>
              </a:ext>
            </a:extLst>
          </p:cNvPr>
          <p:cNvSpPr>
            <a:spLocks noGrp="1"/>
          </p:cNvSpPr>
          <p:nvPr>
            <p:ph type="sldNum" sz="quarter" idx="12"/>
          </p:nvPr>
        </p:nvSpPr>
        <p:spPr/>
        <p:txBody>
          <a:bodyPr/>
          <a:lstStyle/>
          <a:p>
            <a:fld id="{01F89AE5-2DB3-4B5E-9DDA-A0D9A094DED8}" type="slidenum">
              <a:rPr lang="en-US" smtClean="0"/>
              <a:t>‹#›</a:t>
            </a:fld>
            <a:endParaRPr lang="en-US"/>
          </a:p>
        </p:txBody>
      </p:sp>
    </p:spTree>
    <p:extLst>
      <p:ext uri="{BB962C8B-B14F-4D97-AF65-F5344CB8AC3E}">
        <p14:creationId xmlns:p14="http://schemas.microsoft.com/office/powerpoint/2010/main" val="1961138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4920-A2BA-4BB3-87C6-85BB7D1E1C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223EA-6192-420E-A221-8E003805E05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9AA9-DDF7-44EA-B4BF-DE00560A815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5E1CF4C-B2B4-49F2-B23C-D399E302AAA7}"/>
              </a:ext>
            </a:extLst>
          </p:cNvPr>
          <p:cNvSpPr>
            <a:spLocks noGrp="1"/>
          </p:cNvSpPr>
          <p:nvPr>
            <p:ph type="ftr" sz="quarter" idx="11"/>
          </p:nvPr>
        </p:nvSpPr>
        <p:spPr/>
        <p:txBody>
          <a:bodyPr/>
          <a:lstStyle/>
          <a:p>
            <a:r>
              <a:rPr lang="en-US"/>
              <a:t>V.2 2020.07.14</a:t>
            </a:r>
          </a:p>
        </p:txBody>
      </p:sp>
      <p:sp>
        <p:nvSpPr>
          <p:cNvPr id="6" name="Slide Number Placeholder 5">
            <a:extLst>
              <a:ext uri="{FF2B5EF4-FFF2-40B4-BE49-F238E27FC236}">
                <a16:creationId xmlns:a16="http://schemas.microsoft.com/office/drawing/2014/main" id="{8B7AEC58-7ADF-4005-A002-FB5897322AB6}"/>
              </a:ext>
            </a:extLst>
          </p:cNvPr>
          <p:cNvSpPr>
            <a:spLocks noGrp="1"/>
          </p:cNvSpPr>
          <p:nvPr>
            <p:ph type="sldNum" sz="quarter" idx="12"/>
          </p:nvPr>
        </p:nvSpPr>
        <p:spPr/>
        <p:txBody>
          <a:bodyPr/>
          <a:lstStyle/>
          <a:p>
            <a:fld id="{01F89AE5-2DB3-4B5E-9DDA-A0D9A094DED8}" type="slidenum">
              <a:rPr lang="en-US" smtClean="0"/>
              <a:t>‹#›</a:t>
            </a:fld>
            <a:endParaRPr lang="en-US"/>
          </a:p>
        </p:txBody>
      </p:sp>
    </p:spTree>
    <p:extLst>
      <p:ext uri="{BB962C8B-B14F-4D97-AF65-F5344CB8AC3E}">
        <p14:creationId xmlns:p14="http://schemas.microsoft.com/office/powerpoint/2010/main" val="69581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261" y="365126"/>
            <a:ext cx="8239539" cy="837509"/>
          </a:xfrm>
          <a:prstGeom prst="rect">
            <a:avLst/>
          </a:prstGeom>
        </p:spPr>
        <p:txBody>
          <a:bodyPr>
            <a:normAutofit/>
          </a:bodyPr>
          <a:lstStyle>
            <a:lvl1pPr algn="ctr">
              <a:defRPr sz="3500"/>
            </a:lvl1pPr>
          </a:lstStyle>
          <a:p>
            <a:r>
              <a:rPr lang="en-US"/>
              <a:t>Click to edit Master title style</a:t>
            </a:r>
          </a:p>
        </p:txBody>
      </p:sp>
    </p:spTree>
    <p:extLst>
      <p:ext uri="{BB962C8B-B14F-4D97-AF65-F5344CB8AC3E}">
        <p14:creationId xmlns:p14="http://schemas.microsoft.com/office/powerpoint/2010/main" val="25102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D20CE2-AA50-417D-B91E-9ADC5EEA38F7}"/>
              </a:ext>
            </a:extLst>
          </p:cNvPr>
          <p:cNvSpPr>
            <a:spLocks noGrp="1"/>
          </p:cNvSpPr>
          <p:nvPr>
            <p:ph type="ctrTitle"/>
          </p:nvPr>
        </p:nvSpPr>
        <p:spPr>
          <a:xfrm>
            <a:off x="1143000" y="1122364"/>
            <a:ext cx="6858000" cy="2387600"/>
          </a:xfrm>
          <a:prstGeom prst="rect">
            <a:avLst/>
          </a:prstGeom>
        </p:spPr>
        <p:txBody>
          <a:bodyPr anchor="b"/>
          <a:lstStyle>
            <a:lvl1pPr algn="ctr">
              <a:defRPr sz="6000">
                <a:solidFill>
                  <a:schemeClr val="tx1"/>
                </a:solidFill>
              </a:defRPr>
            </a:lvl1pPr>
          </a:lstStyle>
          <a:p>
            <a:r>
              <a:rPr lang="en-US"/>
              <a:t>Click to edit Master title style</a:t>
            </a:r>
          </a:p>
        </p:txBody>
      </p:sp>
      <p:sp>
        <p:nvSpPr>
          <p:cNvPr id="4" name="Subtitle 2">
            <a:extLst>
              <a:ext uri="{FF2B5EF4-FFF2-40B4-BE49-F238E27FC236}">
                <a16:creationId xmlns:a16="http://schemas.microsoft.com/office/drawing/2014/main" id="{360D5C0F-DC47-495B-BE57-0CAC1E972062}"/>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781947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peaker Instructions">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C73D2106-D1E8-4CF1-8F48-F5E1816FC542}"/>
              </a:ext>
            </a:extLst>
          </p:cNvPr>
          <p:cNvSpPr>
            <a:spLocks noGrp="1"/>
          </p:cNvSpPr>
          <p:nvPr>
            <p:ph type="body" sz="quarter" idx="12"/>
          </p:nvPr>
        </p:nvSpPr>
        <p:spPr>
          <a:xfrm>
            <a:off x="435679" y="1143000"/>
            <a:ext cx="8272643" cy="5391150"/>
          </a:xfrm>
          <a:prstGeom prst="rect">
            <a:avLst/>
          </a:prstGeom>
        </p:spPr>
        <p:txBody>
          <a:bodyPr/>
          <a:lstStyle>
            <a:lvl1pPr marL="342891" indent="-342891">
              <a:buClr>
                <a:schemeClr val="tx1"/>
              </a:buClr>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vl2pPr marL="742932" indent="-285744">
              <a:buClr>
                <a:schemeClr val="tx1"/>
              </a:buClr>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2pPr>
            <a:lvl3pPr marL="1142971" indent="-228594">
              <a:buClr>
                <a:schemeClr val="tx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160" indent="-228594">
              <a:buClr>
                <a:schemeClr val="tx1"/>
              </a:buClr>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4pPr>
            <a:lvl5pPr marL="2057349" indent="-228594">
              <a:buClr>
                <a:schemeClr val="tx1"/>
              </a:buClr>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ECC8BCE5-95E2-436E-B215-5A52F5AC6EDD}"/>
              </a:ext>
            </a:extLst>
          </p:cNvPr>
          <p:cNvSpPr>
            <a:spLocks noGrp="1"/>
          </p:cNvSpPr>
          <p:nvPr>
            <p:ph type="title"/>
          </p:nvPr>
        </p:nvSpPr>
        <p:spPr>
          <a:xfrm>
            <a:off x="435679" y="228600"/>
            <a:ext cx="8272644" cy="914400"/>
          </a:xfrm>
          <a:prstGeom prst="rect">
            <a:avLst/>
          </a:prstGeom>
        </p:spPr>
        <p:txBody>
          <a:bodyPr anchor="ctr">
            <a:noAutofit/>
          </a:bodyPr>
          <a:lstStyle>
            <a:lvl1pPr algn="ctr">
              <a:defRPr sz="4000" b="1" cap="none">
                <a:solidFill>
                  <a:schemeClr val="tx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3806477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Speaker Instructions">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C73D2106-D1E8-4CF1-8F48-F5E1816FC542}"/>
              </a:ext>
            </a:extLst>
          </p:cNvPr>
          <p:cNvSpPr>
            <a:spLocks noGrp="1"/>
          </p:cNvSpPr>
          <p:nvPr>
            <p:ph type="body" sz="quarter" idx="12"/>
          </p:nvPr>
        </p:nvSpPr>
        <p:spPr>
          <a:xfrm>
            <a:off x="435679" y="228600"/>
            <a:ext cx="8272643" cy="6305550"/>
          </a:xfrm>
          <a:prstGeom prst="rect">
            <a:avLst/>
          </a:prstGeom>
        </p:spPr>
        <p:txBody>
          <a:bodyPr/>
          <a:lstStyle>
            <a:lvl1pPr marL="342891" indent="-342891">
              <a:buClr>
                <a:schemeClr val="tx1"/>
              </a:buClr>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vl2pPr marL="742932" indent="-285744">
              <a:buClr>
                <a:schemeClr val="tx1"/>
              </a:buClr>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2pPr>
            <a:lvl3pPr marL="1142971" indent="-228594">
              <a:buClr>
                <a:schemeClr val="tx1"/>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160" indent="-228594">
              <a:buClr>
                <a:schemeClr val="tx1"/>
              </a:buClr>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4pPr>
            <a:lvl5pPr marL="2057349" indent="-228594">
              <a:buClr>
                <a:schemeClr val="tx1"/>
              </a:buClr>
              <a:buFont typeface="Arial" panose="020B0604020202020204" pitchFamily="34" charset="0"/>
              <a:buChar char="•"/>
              <a:defRPr sz="12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33090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F276A-CFB7-48AB-809C-DE927AB1D55A}"/>
              </a:ext>
            </a:extLst>
          </p:cNvPr>
          <p:cNvSpPr>
            <a:spLocks noGrp="1"/>
          </p:cNvSpPr>
          <p:nvPr>
            <p:ph type="ctrTitle"/>
          </p:nvPr>
        </p:nvSpPr>
        <p:spPr>
          <a:xfrm>
            <a:off x="1143000" y="1122364"/>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BE2F82-9B99-476A-A0CD-3DCFD632401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Footer Placeholder 3"/>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2986340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3009184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pic>
        <p:nvPicPr>
          <p:cNvPr id="4" name="Picture 3">
            <a:extLst>
              <a:ext uri="{FF2B5EF4-FFF2-40B4-BE49-F238E27FC236}">
                <a16:creationId xmlns:a16="http://schemas.microsoft.com/office/drawing/2014/main" id="{98692582-C9E1-49C4-9317-6DB76664B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045" y="5646801"/>
            <a:ext cx="822960" cy="800100"/>
          </a:xfrm>
          <a:prstGeom prst="rect">
            <a:avLst/>
          </a:prstGeom>
        </p:spPr>
      </p:pic>
      <p:pic>
        <p:nvPicPr>
          <p:cNvPr id="9" name="Picture 8">
            <a:extLst>
              <a:ext uri="{FF2B5EF4-FFF2-40B4-BE49-F238E27FC236}">
                <a16:creationId xmlns:a16="http://schemas.microsoft.com/office/drawing/2014/main" id="{928D3DC0-BF3D-4327-9A64-15B9409368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5627" y="5711525"/>
            <a:ext cx="652748" cy="792099"/>
          </a:xfrm>
          <a:prstGeom prst="rect">
            <a:avLst/>
          </a:prstGeom>
        </p:spPr>
      </p:pic>
      <p:pic>
        <p:nvPicPr>
          <p:cNvPr id="12" name="Picture 11">
            <a:extLst>
              <a:ext uri="{FF2B5EF4-FFF2-40B4-BE49-F238E27FC236}">
                <a16:creationId xmlns:a16="http://schemas.microsoft.com/office/drawing/2014/main" id="{931FCBBA-735F-43CE-934B-FF6A852F20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8926" y="5763466"/>
            <a:ext cx="828647" cy="535817"/>
          </a:xfrm>
          <a:prstGeom prst="rect">
            <a:avLst/>
          </a:prstGeom>
        </p:spPr>
      </p:pic>
      <p:sp>
        <p:nvSpPr>
          <p:cNvPr id="11" name="Oval 10">
            <a:extLst>
              <a:ext uri="{FF2B5EF4-FFF2-40B4-BE49-F238E27FC236}">
                <a16:creationId xmlns:a16="http://schemas.microsoft.com/office/drawing/2014/main" id="{9394F451-EB21-426D-B809-9013C9D33C5B}"/>
              </a:ext>
            </a:extLst>
          </p:cNvPr>
          <p:cNvSpPr/>
          <p:nvPr/>
        </p:nvSpPr>
        <p:spPr>
          <a:xfrm>
            <a:off x="2935605" y="5527862"/>
            <a:ext cx="1005840" cy="1005840"/>
          </a:xfrm>
          <a:prstGeom prst="ellipse">
            <a:avLst/>
          </a:prstGeom>
          <a:solidFill>
            <a:schemeClr val="accent6">
              <a:alpha val="3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1676004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pic>
        <p:nvPicPr>
          <p:cNvPr id="6" name="Picture 5">
            <a:extLst>
              <a:ext uri="{FF2B5EF4-FFF2-40B4-BE49-F238E27FC236}">
                <a16:creationId xmlns:a16="http://schemas.microsoft.com/office/drawing/2014/main" id="{12933A95-ED64-4423-915A-92684643F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833" y="5711527"/>
            <a:ext cx="659384" cy="641067"/>
          </a:xfrm>
          <a:prstGeom prst="rect">
            <a:avLst/>
          </a:prstGeom>
        </p:spPr>
      </p:pic>
      <p:pic>
        <p:nvPicPr>
          <p:cNvPr id="11" name="Picture 10">
            <a:extLst>
              <a:ext uri="{FF2B5EF4-FFF2-40B4-BE49-F238E27FC236}">
                <a16:creationId xmlns:a16="http://schemas.microsoft.com/office/drawing/2014/main" id="{C4343B12-B562-43B7-B35A-4E28DC547C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0525" y="5567867"/>
            <a:ext cx="762953" cy="925830"/>
          </a:xfrm>
          <a:prstGeom prst="rect">
            <a:avLst/>
          </a:prstGeom>
        </p:spPr>
      </p:pic>
      <p:sp>
        <p:nvSpPr>
          <p:cNvPr id="13" name="Oval 12">
            <a:extLst>
              <a:ext uri="{FF2B5EF4-FFF2-40B4-BE49-F238E27FC236}">
                <a16:creationId xmlns:a16="http://schemas.microsoft.com/office/drawing/2014/main" id="{19B55F4D-1BA7-4C02-93FE-26049848DDBF}"/>
              </a:ext>
            </a:extLst>
          </p:cNvPr>
          <p:cNvSpPr/>
          <p:nvPr/>
        </p:nvSpPr>
        <p:spPr>
          <a:xfrm>
            <a:off x="4069080" y="5527862"/>
            <a:ext cx="1005840" cy="1005840"/>
          </a:xfrm>
          <a:prstGeom prst="ellipse">
            <a:avLst/>
          </a:prstGeom>
          <a:solidFill>
            <a:schemeClr val="accent6">
              <a:alpha val="3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4" name="Picture 13">
            <a:extLst>
              <a:ext uri="{FF2B5EF4-FFF2-40B4-BE49-F238E27FC236}">
                <a16:creationId xmlns:a16="http://schemas.microsoft.com/office/drawing/2014/main" id="{2456513B-8714-4DED-9054-DBB2FB671B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8926" y="5763466"/>
            <a:ext cx="828647" cy="535817"/>
          </a:xfrm>
          <a:prstGeom prst="rect">
            <a:avLst/>
          </a:prstGeom>
        </p:spPr>
      </p:pic>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167868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pic>
        <p:nvPicPr>
          <p:cNvPr id="9" name="Picture 8">
            <a:extLst>
              <a:ext uri="{FF2B5EF4-FFF2-40B4-BE49-F238E27FC236}">
                <a16:creationId xmlns:a16="http://schemas.microsoft.com/office/drawing/2014/main" id="{B22B8AA5-5121-4C48-9D14-39F0078EE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5100" y="5668215"/>
            <a:ext cx="1076801" cy="696278"/>
          </a:xfrm>
          <a:prstGeom prst="rect">
            <a:avLst/>
          </a:prstGeom>
        </p:spPr>
      </p:pic>
      <p:pic>
        <p:nvPicPr>
          <p:cNvPr id="12" name="Picture 11">
            <a:extLst>
              <a:ext uri="{FF2B5EF4-FFF2-40B4-BE49-F238E27FC236}">
                <a16:creationId xmlns:a16="http://schemas.microsoft.com/office/drawing/2014/main" id="{CDDB74D9-3567-4E16-92B4-BED0673F9E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8833" y="5711527"/>
            <a:ext cx="659384" cy="641067"/>
          </a:xfrm>
          <a:prstGeom prst="rect">
            <a:avLst/>
          </a:prstGeom>
        </p:spPr>
      </p:pic>
      <p:sp>
        <p:nvSpPr>
          <p:cNvPr id="13" name="Oval 12">
            <a:extLst>
              <a:ext uri="{FF2B5EF4-FFF2-40B4-BE49-F238E27FC236}">
                <a16:creationId xmlns:a16="http://schemas.microsoft.com/office/drawing/2014/main" id="{1D833254-10EC-454A-A02E-DE39F9B834AE}"/>
              </a:ext>
            </a:extLst>
          </p:cNvPr>
          <p:cNvSpPr/>
          <p:nvPr/>
        </p:nvSpPr>
        <p:spPr>
          <a:xfrm>
            <a:off x="5193675" y="5527995"/>
            <a:ext cx="1005840" cy="1005840"/>
          </a:xfrm>
          <a:prstGeom prst="ellipse">
            <a:avLst/>
          </a:prstGeom>
          <a:solidFill>
            <a:schemeClr val="accent6">
              <a:alpha val="3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1" name="Picture 10">
            <a:extLst>
              <a:ext uri="{FF2B5EF4-FFF2-40B4-BE49-F238E27FC236}">
                <a16:creationId xmlns:a16="http://schemas.microsoft.com/office/drawing/2014/main" id="{0CCFC6E9-10E5-4138-ACFD-BA8C792D04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5627" y="5711525"/>
            <a:ext cx="652748" cy="792099"/>
          </a:xfrm>
          <a:prstGeom prst="rect">
            <a:avLst/>
          </a:prstGeom>
        </p:spPr>
      </p:pic>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2483224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79D23B-E5A6-4E0E-8807-3093887D196D}"/>
              </a:ext>
            </a:extLst>
          </p:cNvPr>
          <p:cNvSpPr/>
          <p:nvPr/>
        </p:nvSpPr>
        <p:spPr>
          <a:xfrm>
            <a:off x="0" y="5"/>
            <a:ext cx="9144000" cy="4862945"/>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4" name="Picture 3" descr="ARC_Logo_Bttn.png">
            <a:extLst>
              <a:ext uri="{FF2B5EF4-FFF2-40B4-BE49-F238E27FC236}">
                <a16:creationId xmlns:a16="http://schemas.microsoft.com/office/drawing/2014/main" id="{DE78AA0B-0FD7-4021-82EE-B531E311FB0F}"/>
              </a:ext>
            </a:extLst>
          </p:cNvPr>
          <p:cNvPicPr>
            <a:picLocks noChangeAspect="1"/>
          </p:cNvPicPr>
          <p:nvPr/>
        </p:nvPicPr>
        <p:blipFill>
          <a:blip r:embed="rId2" cstate="print"/>
          <a:srcRect/>
          <a:stretch>
            <a:fillRect/>
          </a:stretch>
        </p:blipFill>
        <p:spPr bwMode="auto">
          <a:xfrm>
            <a:off x="3588810" y="3944112"/>
            <a:ext cx="1966384" cy="1837117"/>
          </a:xfrm>
          <a:prstGeom prst="rect">
            <a:avLst/>
          </a:prstGeom>
          <a:noFill/>
          <a:ln w="9525">
            <a:noFill/>
            <a:miter lim="800000"/>
            <a:headEnd/>
            <a:tailEnd/>
          </a:ln>
        </p:spPr>
      </p:pic>
      <p:sp>
        <p:nvSpPr>
          <p:cNvPr id="5" name="TextBox 4">
            <a:extLst>
              <a:ext uri="{FF2B5EF4-FFF2-40B4-BE49-F238E27FC236}">
                <a16:creationId xmlns:a16="http://schemas.microsoft.com/office/drawing/2014/main" id="{F0D93322-F0DD-4CB9-979B-5B25A763C59C}"/>
              </a:ext>
            </a:extLst>
          </p:cNvPr>
          <p:cNvSpPr txBox="1"/>
          <p:nvPr/>
        </p:nvSpPr>
        <p:spPr>
          <a:xfrm>
            <a:off x="1059873" y="1769757"/>
            <a:ext cx="7024254" cy="1323439"/>
          </a:xfrm>
          <a:prstGeom prst="rect">
            <a:avLst/>
          </a:prstGeom>
          <a:noFill/>
        </p:spPr>
        <p:txBody>
          <a:bodyPr wrap="square" rtlCol="0">
            <a:spAutoFit/>
          </a:bodyPr>
          <a:lstStyle/>
          <a:p>
            <a:pPr algn="ctr"/>
            <a:r>
              <a:rPr lang="en-US" sz="4800" b="1">
                <a:latin typeface="+mn-lt"/>
              </a:rPr>
              <a:t>Be </a:t>
            </a:r>
            <a:r>
              <a:rPr lang="en-US" sz="4800" b="1">
                <a:solidFill>
                  <a:schemeClr val="accent1"/>
                </a:solidFill>
                <a:latin typeface="+mn-lt"/>
              </a:rPr>
              <a:t>Red Cross </a:t>
            </a:r>
            <a:r>
              <a:rPr lang="en-US" sz="4800" b="1">
                <a:latin typeface="+mn-lt"/>
              </a:rPr>
              <a:t>Ready</a:t>
            </a:r>
          </a:p>
          <a:p>
            <a:pPr algn="ctr"/>
            <a:r>
              <a:rPr lang="en-US" sz="3200">
                <a:solidFill>
                  <a:schemeClr val="accent1"/>
                </a:solidFill>
                <a:latin typeface="+mn-lt"/>
              </a:rPr>
              <a:t>Get a kit. Make a plan. Be informed.</a:t>
            </a:r>
          </a:p>
        </p:txBody>
      </p:sp>
      <p:pic>
        <p:nvPicPr>
          <p:cNvPr id="6" name="Picture 5" descr="ARC_Logo_WrdMrk_Horiz_RGB.png">
            <a:extLst>
              <a:ext uri="{FF2B5EF4-FFF2-40B4-BE49-F238E27FC236}">
                <a16:creationId xmlns:a16="http://schemas.microsoft.com/office/drawing/2014/main" id="{ADD7880E-015B-4422-9BAB-616D26927111}"/>
              </a:ext>
            </a:extLst>
          </p:cNvPr>
          <p:cNvPicPr>
            <a:picLocks noChangeAspect="1"/>
          </p:cNvPicPr>
          <p:nvPr/>
        </p:nvPicPr>
        <p:blipFill>
          <a:blip r:embed="rId3" cstate="print"/>
          <a:srcRect/>
          <a:stretch>
            <a:fillRect/>
          </a:stretch>
        </p:blipFill>
        <p:spPr bwMode="auto">
          <a:xfrm>
            <a:off x="3066258" y="5481762"/>
            <a:ext cx="3011488" cy="823912"/>
          </a:xfrm>
          <a:prstGeom prst="rect">
            <a:avLst/>
          </a:prstGeom>
          <a:noFill/>
          <a:ln w="9525">
            <a:noFill/>
            <a:miter lim="800000"/>
            <a:headEnd/>
            <a:tailEnd/>
          </a:ln>
        </p:spPr>
      </p:pic>
      <p:sp>
        <p:nvSpPr>
          <p:cNvPr id="2" name="Footer Placeholder 1"/>
          <p:cNvSpPr>
            <a:spLocks noGrp="1"/>
          </p:cNvSpPr>
          <p:nvPr>
            <p:ph type="ftr" sz="quarter" idx="10"/>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147316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ection Divi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D20CE2-AA50-417D-B91E-9ADC5EEA38F7}"/>
              </a:ext>
            </a:extLst>
          </p:cNvPr>
          <p:cNvSpPr>
            <a:spLocks noGrp="1"/>
          </p:cNvSpPr>
          <p:nvPr>
            <p:ph type="ctrTitle"/>
          </p:nvPr>
        </p:nvSpPr>
        <p:spPr>
          <a:xfrm>
            <a:off x="1143000" y="1122363"/>
            <a:ext cx="6858000" cy="2387600"/>
          </a:xfrm>
          <a:prstGeom prst="rect">
            <a:avLst/>
          </a:prstGeom>
        </p:spPr>
        <p:txBody>
          <a:bodyPr anchor="b"/>
          <a:lstStyle>
            <a:lvl1pPr algn="ctr">
              <a:defRPr sz="6000">
                <a:solidFill>
                  <a:schemeClr val="tx1"/>
                </a:solidFill>
              </a:defRPr>
            </a:lvl1pPr>
          </a:lstStyle>
          <a:p>
            <a:r>
              <a:rPr lang="en-US"/>
              <a:t>Click to edit Master title style</a:t>
            </a:r>
          </a:p>
        </p:txBody>
      </p:sp>
      <p:sp>
        <p:nvSpPr>
          <p:cNvPr id="4" name="Subtitle 2">
            <a:extLst>
              <a:ext uri="{FF2B5EF4-FFF2-40B4-BE49-F238E27FC236}">
                <a16:creationId xmlns:a16="http://schemas.microsoft.com/office/drawing/2014/main" id="{360D5C0F-DC47-495B-BE57-0CAC1E972062}"/>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Footer Placeholder 5"/>
          <p:cNvSpPr>
            <a:spLocks noGrp="1"/>
          </p:cNvSpPr>
          <p:nvPr>
            <p:ph type="ftr" sz="quarter" idx="10"/>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169897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BD09999-62D4-49C1-B0A7-D5FCF05F8FBB}"/>
              </a:ext>
            </a:extLst>
          </p:cNvPr>
          <p:cNvGrpSpPr>
            <a:grpSpLocks noChangeAspect="1"/>
          </p:cNvGrpSpPr>
          <p:nvPr/>
        </p:nvGrpSpPr>
        <p:grpSpPr>
          <a:xfrm>
            <a:off x="4231946" y="6110274"/>
            <a:ext cx="677735" cy="640080"/>
            <a:chOff x="2599582" y="1499940"/>
            <a:chExt cx="5104816" cy="4821224"/>
          </a:xfrm>
        </p:grpSpPr>
        <p:pic>
          <p:nvPicPr>
            <p:cNvPr id="7" name="Picture 2" descr="HomeFire.jpg">
              <a:extLst>
                <a:ext uri="{FF2B5EF4-FFF2-40B4-BE49-F238E27FC236}">
                  <a16:creationId xmlns:a16="http://schemas.microsoft.com/office/drawing/2014/main" id="{506757F2-A3F2-4E7F-BB38-292F4049BE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582" y="1501514"/>
              <a:ext cx="5095875" cy="4819650"/>
            </a:xfrm>
            <a:prstGeom prst="rect">
              <a:avLst/>
            </a:prstGeom>
            <a:solidFill>
              <a:schemeClr val="accent2"/>
            </a:solidFill>
            <a:ln>
              <a:noFill/>
            </a:ln>
          </p:spPr>
        </p:pic>
        <p:pic>
          <p:nvPicPr>
            <p:cNvPr id="8" name="Picture 2" descr="HomeFire.jpg">
              <a:extLst>
                <a:ext uri="{FF2B5EF4-FFF2-40B4-BE49-F238E27FC236}">
                  <a16:creationId xmlns:a16="http://schemas.microsoft.com/office/drawing/2014/main" id="{E2EC1587-6034-49FA-AA17-342142AE9261}"/>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1779" b="89921" l="9907" r="89907">
                          <a14:foregroundMark x1="32336" y1="27075" x2="32336" y2="27075"/>
                          <a14:foregroundMark x1="22056" y1="5731" x2="22056" y2="5731"/>
                          <a14:foregroundMark x1="19813" y1="1779" x2="19813" y2="1779"/>
                          <a14:backgroundMark x1="7477" y1="55138" x2="7477" y2="55138"/>
                          <a14:backgroundMark x1="7477" y1="54348" x2="8785" y2="55534"/>
                          <a14:backgroundMark x1="20000" y1="56917" x2="42804" y2="57115"/>
                          <a14:backgroundMark x1="50467" y1="51581" x2="67850" y2="38340"/>
                        </a14:backgroundRemoval>
                      </a14:imgEffect>
                      <a14:imgEffect>
                        <a14:colorTemperature colorTemp="4700"/>
                      </a14:imgEffect>
                      <a14:imgEffect>
                        <a14:saturation sat="300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608523" y="1499940"/>
              <a:ext cx="5095875" cy="4819650"/>
            </a:xfrm>
            <a:prstGeom prst="rect">
              <a:avLst/>
            </a:prstGeom>
            <a:noFill/>
            <a:ln>
              <a:noFill/>
            </a:ln>
          </p:spPr>
        </p:pic>
      </p:grpSp>
      <p:sp>
        <p:nvSpPr>
          <p:cNvPr id="10" name="Text Placeholder 8">
            <a:extLst>
              <a:ext uri="{FF2B5EF4-FFF2-40B4-BE49-F238E27FC236}">
                <a16:creationId xmlns:a16="http://schemas.microsoft.com/office/drawing/2014/main" id="{E360E2CE-92DA-4E1D-89FD-FECDC13ACE7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88ED97B5-9E16-428E-AE7E-02398AA60360}"/>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33952699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F97BC4-89B9-4EBC-A6B6-32990A59D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880" y="6189292"/>
            <a:ext cx="636240" cy="555589"/>
          </a:xfrm>
          <a:prstGeom prst="rect">
            <a:avLst/>
          </a:prstGeom>
        </p:spPr>
      </p:pic>
      <p:sp>
        <p:nvSpPr>
          <p:cNvPr id="5" name="Text Placeholder 8">
            <a:extLst>
              <a:ext uri="{FF2B5EF4-FFF2-40B4-BE49-F238E27FC236}">
                <a16:creationId xmlns:a16="http://schemas.microsoft.com/office/drawing/2014/main" id="{BA9FAE5D-97CA-4DA9-B6D7-36E4ADBE4959}"/>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34DF91BA-D64E-4562-A751-2C1A0CC0F634}"/>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3" name="Footer Placeholder 2"/>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9128251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2_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C82297-2F28-4263-A7F3-13C0EC8F9D51}"/>
              </a:ext>
            </a:extLst>
          </p:cNvPr>
          <p:cNvGrpSpPr>
            <a:grpSpLocks noChangeAspect="1"/>
          </p:cNvGrpSpPr>
          <p:nvPr/>
        </p:nvGrpSpPr>
        <p:grpSpPr>
          <a:xfrm>
            <a:off x="4242771" y="6124344"/>
            <a:ext cx="658459" cy="695557"/>
            <a:chOff x="4621597" y="1941236"/>
            <a:chExt cx="3190205" cy="3369935"/>
          </a:xfrm>
        </p:grpSpPr>
        <p:grpSp>
          <p:nvGrpSpPr>
            <p:cNvPr id="3" name="Group 2">
              <a:extLst>
                <a:ext uri="{FF2B5EF4-FFF2-40B4-BE49-F238E27FC236}">
                  <a16:creationId xmlns:a16="http://schemas.microsoft.com/office/drawing/2014/main" id="{F2BC6C2E-2167-40D3-A8B1-A360F52706B5}"/>
                </a:ext>
              </a:extLst>
            </p:cNvPr>
            <p:cNvGrpSpPr/>
            <p:nvPr/>
          </p:nvGrpSpPr>
          <p:grpSpPr>
            <a:xfrm>
              <a:off x="4621597" y="1941236"/>
              <a:ext cx="3190205" cy="3369935"/>
              <a:chOff x="2205038" y="928688"/>
              <a:chExt cx="3190205" cy="3369935"/>
            </a:xfrm>
          </p:grpSpPr>
          <p:pic>
            <p:nvPicPr>
              <p:cNvPr id="5" name="Picture 4" descr="Earthquake70K.jpg">
                <a:extLst>
                  <a:ext uri="{FF2B5EF4-FFF2-40B4-BE49-F238E27FC236}">
                    <a16:creationId xmlns:a16="http://schemas.microsoft.com/office/drawing/2014/main" id="{BC620F86-37C3-4080-BAEA-0078F6735D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5038" y="928688"/>
                <a:ext cx="3190205" cy="336993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Earthquake70K.jpg">
                <a:extLst>
                  <a:ext uri="{FF2B5EF4-FFF2-40B4-BE49-F238E27FC236}">
                    <a16:creationId xmlns:a16="http://schemas.microsoft.com/office/drawing/2014/main" id="{1FA2187C-5BB9-4494-A090-0EB0EE1C1F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143" b="89905" l="1408" r="97988">
                            <a14:foregroundMark x1="19115" y1="34667" x2="19115" y2="34667"/>
                            <a14:foregroundMark x1="19115" y1="34667" x2="33199" y2="40762"/>
                            <a14:foregroundMark x1="33199" y1="40762" x2="33400" y2="40762"/>
                            <a14:foregroundMark x1="57344" y1="22286" x2="72636" y2="26857"/>
                            <a14:foregroundMark x1="72636" y1="26857" x2="81288" y2="32381"/>
                            <a14:foregroundMark x1="60765" y1="15048" x2="50503" y2="9143"/>
                            <a14:foregroundMark x1="53521" y1="4762" x2="53521" y2="4762"/>
                            <a14:foregroundMark x1="54728" y1="18476" x2="54728" y2="18476"/>
                            <a14:foregroundMark x1="53119" y1="18476" x2="53119" y2="18476"/>
                            <a14:foregroundMark x1="26157" y1="31619" x2="26157" y2="31619"/>
                            <a14:foregroundMark x1="25553" y1="31238" x2="26962" y2="33524"/>
                            <a14:foregroundMark x1="49095" y1="14476" x2="54527" y2="18286"/>
                            <a14:foregroundMark x1="54527" y1="18286" x2="58954" y2="21143"/>
                            <a14:foregroundMark x1="52515" y1="1143" x2="52515" y2="1143"/>
                            <a14:foregroundMark x1="94366" y1="38857" x2="94366" y2="38857"/>
                            <a14:foregroundMark x1="98189" y1="38095" x2="98189" y2="38095"/>
                            <a14:foregroundMark x1="5231" y1="38667" x2="5231" y2="38667"/>
                            <a14:foregroundMark x1="1408" y1="38095" x2="1408" y2="38095"/>
                            <a14:backgroundMark x1="29376" y1="15429" x2="27968" y2="19810"/>
                          </a14:backgroundRemoval>
                        </a14:imgEffect>
                      </a14:imgLayer>
                    </a14:imgProps>
                  </a:ext>
                  <a:ext uri="{28A0092B-C50C-407E-A947-70E740481C1C}">
                    <a14:useLocalDpi xmlns:a14="http://schemas.microsoft.com/office/drawing/2010/main" val="0"/>
                  </a:ext>
                </a:extLst>
              </a:blip>
              <a:srcRect l="22294" t="13363" r="47670" b="55227"/>
              <a:stretch/>
            </p:blipFill>
            <p:spPr bwMode="auto">
              <a:xfrm>
                <a:off x="2926234" y="1379940"/>
                <a:ext cx="958194" cy="1058459"/>
              </a:xfrm>
              <a:prstGeom prst="rect">
                <a:avLst/>
              </a:prstGeom>
              <a:solidFill>
                <a:srgbClr val="AE0006"/>
              </a:solidFill>
            </p:spPr>
          </p:pic>
          <p:pic>
            <p:nvPicPr>
              <p:cNvPr id="7" name="Picture 4" descr="Earthquake70K.jpg">
                <a:extLst>
                  <a:ext uri="{FF2B5EF4-FFF2-40B4-BE49-F238E27FC236}">
                    <a16:creationId xmlns:a16="http://schemas.microsoft.com/office/drawing/2014/main" id="{FC327E27-F8D5-41F9-9685-6067421C6CC4}"/>
                  </a:ext>
                </a:extLst>
              </p:cNvPr>
              <p:cNvPicPr>
                <a:picLocks noChangeAspect="1" noChangeArrowheads="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t="77508"/>
              <a:stretch/>
            </p:blipFill>
            <p:spPr bwMode="auto">
              <a:xfrm>
                <a:off x="2205038" y="3536550"/>
                <a:ext cx="3190205" cy="7579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B5C56C8-59CA-4BD5-A718-E915C1F16D84}"/>
                  </a:ext>
                </a:extLst>
              </p:cNvPr>
              <p:cNvSpPr/>
              <p:nvPr/>
            </p:nvSpPr>
            <p:spPr>
              <a:xfrm rot="21432419">
                <a:off x="3869229" y="2309561"/>
                <a:ext cx="223616" cy="2544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17BF5EB7-608E-461F-821B-D8ABF9D445DD}"/>
                </a:ext>
              </a:extLst>
            </p:cNvPr>
            <p:cNvSpPr/>
            <p:nvPr/>
          </p:nvSpPr>
          <p:spPr>
            <a:xfrm rot="19233481">
              <a:off x="5093376" y="2266618"/>
              <a:ext cx="529961" cy="2693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Placeholder 8">
            <a:extLst>
              <a:ext uri="{FF2B5EF4-FFF2-40B4-BE49-F238E27FC236}">
                <a16:creationId xmlns:a16="http://schemas.microsoft.com/office/drawing/2014/main" id="{B84A5D1A-C4BC-4622-A1C6-57FD5D80105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B68BF300-62BC-47C3-8D3B-8B28E5A104BD}"/>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10" name="Footer Placeholder 9"/>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1873751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3_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191ADFA-E064-4E61-A435-4AA40A581379}"/>
              </a:ext>
            </a:extLst>
          </p:cNvPr>
          <p:cNvGrpSpPr>
            <a:grpSpLocks noChangeAspect="1"/>
          </p:cNvGrpSpPr>
          <p:nvPr/>
        </p:nvGrpSpPr>
        <p:grpSpPr>
          <a:xfrm>
            <a:off x="4242337" y="6106451"/>
            <a:ext cx="667412" cy="668523"/>
            <a:chOff x="1604436" y="2785728"/>
            <a:chExt cx="1905305" cy="1908480"/>
          </a:xfrm>
        </p:grpSpPr>
        <p:pic>
          <p:nvPicPr>
            <p:cNvPr id="3" name="Picture 2">
              <a:extLst>
                <a:ext uri="{FF2B5EF4-FFF2-40B4-BE49-F238E27FC236}">
                  <a16:creationId xmlns:a16="http://schemas.microsoft.com/office/drawing/2014/main" id="{0F6AA1F6-2164-49B4-B9C4-97488D5B6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4436" y="2788903"/>
              <a:ext cx="1905305" cy="1905305"/>
            </a:xfrm>
            <a:prstGeom prst="rect">
              <a:avLst/>
            </a:prstGeom>
            <a:ln>
              <a:solidFill>
                <a:schemeClr val="bg1"/>
              </a:solidFill>
            </a:ln>
          </p:spPr>
        </p:pic>
        <p:pic>
          <p:nvPicPr>
            <p:cNvPr id="4" name="Picture 3">
              <a:extLst>
                <a:ext uri="{FF2B5EF4-FFF2-40B4-BE49-F238E27FC236}">
                  <a16:creationId xmlns:a16="http://schemas.microsoft.com/office/drawing/2014/main" id="{510C86F4-C3B3-4AF1-81F0-34E36F787539}"/>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10000" b="97660" l="7447" r="95745">
                          <a14:foregroundMark x1="18723" y1="80638" x2="18723" y2="80638"/>
                          <a14:foregroundMark x1="14043" y1="92553" x2="14043" y2="92553"/>
                          <a14:foregroundMark x1="14043" y1="92553" x2="14043" y2="92553"/>
                          <a14:foregroundMark x1="14043" y1="92553" x2="14043" y2="92553"/>
                          <a14:foregroundMark x1="7447" y1="77660" x2="7447" y2="77660"/>
                          <a14:foregroundMark x1="95745" y1="75957" x2="95745" y2="75957"/>
                          <a14:foregroundMark x1="92128" y1="91489" x2="92128" y2="91489"/>
                          <a14:foregroundMark x1="84681" y1="93830" x2="84681" y2="93830"/>
                          <a14:foregroundMark x1="62766" y1="89149" x2="62766" y2="89149"/>
                          <a14:foregroundMark x1="81702" y1="97660" x2="81702" y2="97660"/>
                          <a14:backgroundMark x1="39362" y1="23191" x2="39362" y2="23191"/>
                          <a14:backgroundMark x1="21489" y1="33830" x2="44894" y2="22979"/>
                          <a14:backgroundMark x1="44894" y1="22979" x2="71489" y2="23830"/>
                          <a14:backgroundMark x1="71489" y1="23830" x2="79787" y2="48298"/>
                          <a14:backgroundMark x1="79787" y1="48298" x2="68511" y2="25957"/>
                          <a14:backgroundMark x1="68511" y1="25957" x2="44894" y2="14681"/>
                          <a14:backgroundMark x1="44894" y1="14681" x2="22340" y2="34043"/>
                          <a14:backgroundMark x1="22340" y1="34043" x2="50638" y2="26596"/>
                          <a14:backgroundMark x1="50638" y1="26596" x2="77447" y2="29787"/>
                          <a14:backgroundMark x1="77447" y1="29787" x2="49574" y2="34894"/>
                          <a14:backgroundMark x1="49574" y1="34894" x2="45745" y2="60213"/>
                          <a14:backgroundMark x1="45745" y1="60213" x2="21064" y2="67660"/>
                          <a14:backgroundMark x1="21064" y1="67660" x2="18511" y2="41277"/>
                          <a14:backgroundMark x1="18511" y1="41277" x2="29787" y2="21277"/>
                        </a14:backgroundRemoval>
                      </a14:imgEffect>
                      <a14:imgEffect>
                        <a14:colorTemperature colorTemp="6937"/>
                      </a14:imgEffect>
                      <a14:imgEffect>
                        <a14:saturation sat="400000"/>
                      </a14:imgEffect>
                      <a14:imgEffect>
                        <a14:brightnessContrast contrast="72000"/>
                      </a14:imgEffect>
                    </a14:imgLayer>
                  </a14:imgProps>
                </a:ext>
                <a:ext uri="{28A0092B-C50C-407E-A947-70E740481C1C}">
                  <a14:useLocalDpi xmlns:a14="http://schemas.microsoft.com/office/drawing/2010/main" val="0"/>
                </a:ext>
              </a:extLst>
            </a:blip>
            <a:stretch>
              <a:fillRect/>
            </a:stretch>
          </p:blipFill>
          <p:spPr>
            <a:xfrm>
              <a:off x="1604436" y="2785728"/>
              <a:ext cx="1905305" cy="1905305"/>
            </a:xfrm>
            <a:prstGeom prst="rect">
              <a:avLst/>
            </a:prstGeom>
            <a:solidFill>
              <a:schemeClr val="bg1">
                <a:alpha val="0"/>
              </a:schemeClr>
            </a:solidFill>
            <a:ln>
              <a:solidFill>
                <a:schemeClr val="bg1"/>
              </a:solidFill>
            </a:ln>
          </p:spPr>
        </p:pic>
      </p:grpSp>
      <p:sp>
        <p:nvSpPr>
          <p:cNvPr id="7" name="Text Placeholder 8">
            <a:extLst>
              <a:ext uri="{FF2B5EF4-FFF2-40B4-BE49-F238E27FC236}">
                <a16:creationId xmlns:a16="http://schemas.microsoft.com/office/drawing/2014/main" id="{5F3DEB19-1142-4BE9-BFE9-8CFEF2916D5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F7A7CE17-F8B6-47DF-B7EE-C8C271CCDE66}"/>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5" name="Footer Placeholder 4"/>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7479990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4_Title Slide">
    <p:spTree>
      <p:nvGrpSpPr>
        <p:cNvPr id="1" name=""/>
        <p:cNvGrpSpPr/>
        <p:nvPr/>
      </p:nvGrpSpPr>
      <p:grpSpPr>
        <a:xfrm>
          <a:off x="0" y="0"/>
          <a:ext cx="0" cy="0"/>
          <a:chOff x="0" y="0"/>
          <a:chExt cx="0" cy="0"/>
        </a:xfrm>
      </p:grpSpPr>
      <p:pic>
        <p:nvPicPr>
          <p:cNvPr id="2" name="Picture 2" descr="Tornado70K.jpg">
            <a:extLst>
              <a:ext uri="{FF2B5EF4-FFF2-40B4-BE49-F238E27FC236}">
                <a16:creationId xmlns:a16="http://schemas.microsoft.com/office/drawing/2014/main" id="{1CF25CC1-644B-49FB-9721-F59B6202FE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803" y="6162723"/>
            <a:ext cx="558395" cy="61447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Text Placeholder 8">
            <a:extLst>
              <a:ext uri="{FF2B5EF4-FFF2-40B4-BE49-F238E27FC236}">
                <a16:creationId xmlns:a16="http://schemas.microsoft.com/office/drawing/2014/main" id="{439C4297-6AE7-4310-89E8-C62CBC9E51B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2171CF04-EE35-456E-A9D9-2D96DCDEA087}"/>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3" name="Footer Placeholder 2"/>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3216430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5_Title Slide">
    <p:spTree>
      <p:nvGrpSpPr>
        <p:cNvPr id="1" name=""/>
        <p:cNvGrpSpPr/>
        <p:nvPr/>
      </p:nvGrpSpPr>
      <p:grpSpPr>
        <a:xfrm>
          <a:off x="0" y="0"/>
          <a:ext cx="0" cy="0"/>
          <a:chOff x="0" y="0"/>
          <a:chExt cx="0" cy="0"/>
        </a:xfrm>
      </p:grpSpPr>
      <p:pic>
        <p:nvPicPr>
          <p:cNvPr id="2" name="Picture 2" descr="Tsuanmi70K.jpg">
            <a:extLst>
              <a:ext uri="{FF2B5EF4-FFF2-40B4-BE49-F238E27FC236}">
                <a16:creationId xmlns:a16="http://schemas.microsoft.com/office/drawing/2014/main" id="{B34C945D-DBFF-492A-BEEB-30E45C0FA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1956" y="6152822"/>
            <a:ext cx="623133" cy="61502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8">
            <a:extLst>
              <a:ext uri="{FF2B5EF4-FFF2-40B4-BE49-F238E27FC236}">
                <a16:creationId xmlns:a16="http://schemas.microsoft.com/office/drawing/2014/main" id="{13A4A624-7503-4600-BFD9-999EAB0EEDFE}"/>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2B49FE96-894E-41EF-91AA-EAA331D23CAC}"/>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3" name="Footer Placeholder 2"/>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3982847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pic>
        <p:nvPicPr>
          <p:cNvPr id="2" name="Picture 2" descr="Wildfire70K.jpg">
            <a:extLst>
              <a:ext uri="{FF2B5EF4-FFF2-40B4-BE49-F238E27FC236}">
                <a16:creationId xmlns:a16="http://schemas.microsoft.com/office/drawing/2014/main" id="{CA77C340-AE1F-4BB3-B59A-11903F630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930" y="6113836"/>
            <a:ext cx="494143" cy="668244"/>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8">
            <a:extLst>
              <a:ext uri="{FF2B5EF4-FFF2-40B4-BE49-F238E27FC236}">
                <a16:creationId xmlns:a16="http://schemas.microsoft.com/office/drawing/2014/main" id="{2BB87BFC-D7C3-4897-90E8-896370F696AB}"/>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1F75EC05-DE29-4510-A81D-25001F6908EE}"/>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3" name="Footer Placeholder 2"/>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67232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pic>
        <p:nvPicPr>
          <p:cNvPr id="2" name="Picture 2" descr="Heatwave70K.jpg">
            <a:extLst>
              <a:ext uri="{FF2B5EF4-FFF2-40B4-BE49-F238E27FC236}">
                <a16:creationId xmlns:a16="http://schemas.microsoft.com/office/drawing/2014/main" id="{AA3855C0-5358-416D-9C5A-285CAECD1A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8370" y="6154964"/>
            <a:ext cx="567263" cy="601096"/>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8">
            <a:extLst>
              <a:ext uri="{FF2B5EF4-FFF2-40B4-BE49-F238E27FC236}">
                <a16:creationId xmlns:a16="http://schemas.microsoft.com/office/drawing/2014/main" id="{A47F09D4-9114-4CF7-BE9A-BB9958DF7E0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8FEA5964-26DC-4C48-8281-657F2B3DAA73}"/>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3" name="Footer Placeholder 2"/>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721758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9_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D1E6F9-F98D-4CC1-999F-CC12D15C83A8}"/>
              </a:ext>
            </a:extLst>
          </p:cNvPr>
          <p:cNvGrpSpPr>
            <a:grpSpLocks noChangeAspect="1"/>
          </p:cNvGrpSpPr>
          <p:nvPr/>
        </p:nvGrpSpPr>
        <p:grpSpPr>
          <a:xfrm>
            <a:off x="4297850" y="6156347"/>
            <a:ext cx="591348" cy="612754"/>
            <a:chOff x="4778556" y="2093315"/>
            <a:chExt cx="761029" cy="788580"/>
          </a:xfrm>
        </p:grpSpPr>
        <p:pic>
          <p:nvPicPr>
            <p:cNvPr id="3" name="Picture 2" descr="SevereWeather_Thunderstorm70K.jpg">
              <a:extLst>
                <a:ext uri="{FF2B5EF4-FFF2-40B4-BE49-F238E27FC236}">
                  <a16:creationId xmlns:a16="http://schemas.microsoft.com/office/drawing/2014/main" id="{E37606B5-91D0-44F7-8260-D760DAC757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8556" y="2093315"/>
              <a:ext cx="758138" cy="78858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4" name="Picture 2" descr="SevereWeather_Thunderstorm70K.jpg">
              <a:extLst>
                <a:ext uri="{FF2B5EF4-FFF2-40B4-BE49-F238E27FC236}">
                  <a16:creationId xmlns:a16="http://schemas.microsoft.com/office/drawing/2014/main" id="{2EBAFE31-F61F-4170-8238-83C35B5E3B07}"/>
                </a:ext>
              </a:extLst>
            </p:cNvPr>
            <p:cNvPicPr>
              <a:picLocks noChangeAspect="1" noChangeArrowheads="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6900"/>
                      </a14:imgEffect>
                      <a14:imgEffect>
                        <a14:brightnessContrast contrast="100000"/>
                      </a14:imgEffect>
                    </a14:imgLayer>
                  </a14:imgProps>
                </a:ext>
                <a:ext uri="{28A0092B-C50C-407E-A947-70E740481C1C}">
                  <a14:useLocalDpi xmlns:a14="http://schemas.microsoft.com/office/drawing/2010/main" val="0"/>
                </a:ext>
              </a:extLst>
            </a:blip>
            <a:srcRect t="49681"/>
            <a:stretch/>
          </p:blipFill>
          <p:spPr bwMode="auto">
            <a:xfrm>
              <a:off x="4781447" y="2482782"/>
              <a:ext cx="758138" cy="39680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sp>
        <p:nvSpPr>
          <p:cNvPr id="7" name="Text Placeholder 8">
            <a:extLst>
              <a:ext uri="{FF2B5EF4-FFF2-40B4-BE49-F238E27FC236}">
                <a16:creationId xmlns:a16="http://schemas.microsoft.com/office/drawing/2014/main" id="{B10208C3-8559-4E3B-9534-DA46C0363DD5}"/>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311DA76F-E124-428E-8550-60B83512943B}"/>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5" name="Footer Placeholder 4"/>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1070351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8_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FC41374-E812-4570-B8C4-8B3B8B44207F}"/>
              </a:ext>
            </a:extLst>
          </p:cNvPr>
          <p:cNvGrpSpPr>
            <a:grpSpLocks noChangeAspect="1"/>
          </p:cNvGrpSpPr>
          <p:nvPr/>
        </p:nvGrpSpPr>
        <p:grpSpPr>
          <a:xfrm>
            <a:off x="4253492" y="6203670"/>
            <a:ext cx="680065" cy="508150"/>
            <a:chOff x="2301064" y="3233678"/>
            <a:chExt cx="997023" cy="744988"/>
          </a:xfrm>
        </p:grpSpPr>
        <p:pic>
          <p:nvPicPr>
            <p:cNvPr id="4" name="Picture 2" descr="Landslide70K.jpg">
              <a:extLst>
                <a:ext uri="{FF2B5EF4-FFF2-40B4-BE49-F238E27FC236}">
                  <a16:creationId xmlns:a16="http://schemas.microsoft.com/office/drawing/2014/main" id="{4E44AD70-996D-41BF-8E29-01A988DC5D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064" y="3234405"/>
              <a:ext cx="975848" cy="7442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andslide70K.jpg">
              <a:extLst>
                <a:ext uri="{FF2B5EF4-FFF2-40B4-BE49-F238E27FC236}">
                  <a16:creationId xmlns:a16="http://schemas.microsoft.com/office/drawing/2014/main" id="{619D433D-7B7E-442D-A8D0-EEE894CE688F}"/>
                </a:ext>
              </a:extLst>
            </p:cNvPr>
            <p:cNvPicPr>
              <a:picLocks noChangeAspect="1" noChangeArrowheads="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contrast="100000"/>
                      </a14:imgEffect>
                    </a14:imgLayer>
                  </a14:imgProps>
                </a:ext>
                <a:ext uri="{28A0092B-C50C-407E-A947-70E740481C1C}">
                  <a14:useLocalDpi xmlns:a14="http://schemas.microsoft.com/office/drawing/2010/main" val="0"/>
                </a:ext>
              </a:extLst>
            </a:blip>
            <a:srcRect l="73898" b="106"/>
            <a:stretch/>
          </p:blipFill>
          <p:spPr bwMode="auto">
            <a:xfrm>
              <a:off x="3021921" y="3233876"/>
              <a:ext cx="254991" cy="7442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Landslide70K.jpg">
              <a:extLst>
                <a:ext uri="{FF2B5EF4-FFF2-40B4-BE49-F238E27FC236}">
                  <a16:creationId xmlns:a16="http://schemas.microsoft.com/office/drawing/2014/main" id="{E48AF8FB-F0E6-4D4C-A6F2-38F99CBF354F}"/>
                </a:ext>
              </a:extLst>
            </p:cNvPr>
            <p:cNvPicPr>
              <a:picLocks noChangeAspect="1" noChangeArrowheads="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contrast="100000"/>
                      </a14:imgEffect>
                    </a14:imgLayer>
                  </a14:imgProps>
                </a:ext>
                <a:ext uri="{28A0092B-C50C-407E-A947-70E740481C1C}">
                  <a14:useLocalDpi xmlns:a14="http://schemas.microsoft.com/office/drawing/2010/main" val="0"/>
                </a:ext>
              </a:extLst>
            </a:blip>
            <a:srcRect l="64740" r="-1" b="25381"/>
            <a:stretch/>
          </p:blipFill>
          <p:spPr bwMode="auto">
            <a:xfrm>
              <a:off x="2936349" y="3233678"/>
              <a:ext cx="344450" cy="5559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andslide70K.jpg">
              <a:extLst>
                <a:ext uri="{FF2B5EF4-FFF2-40B4-BE49-F238E27FC236}">
                  <a16:creationId xmlns:a16="http://schemas.microsoft.com/office/drawing/2014/main" id="{402E54F9-B0A3-4FD5-9EDF-B0384FE9CFB4}"/>
                </a:ext>
              </a:extLst>
            </p:cNvPr>
            <p:cNvPicPr>
              <a:picLocks noChangeAspect="1" noChangeArrowheads="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contrast="100000"/>
                      </a14:imgEffect>
                    </a14:imgLayer>
                  </a14:imgProps>
                </a:ext>
                <a:ext uri="{28A0092B-C50C-407E-A947-70E740481C1C}">
                  <a14:useLocalDpi xmlns:a14="http://schemas.microsoft.com/office/drawing/2010/main" val="0"/>
                </a:ext>
              </a:extLst>
            </a:blip>
            <a:srcRect l="58973" t="28362" r="-1791" b="44542"/>
            <a:stretch/>
          </p:blipFill>
          <p:spPr bwMode="auto">
            <a:xfrm>
              <a:off x="2879800" y="3442454"/>
              <a:ext cx="418287" cy="201882"/>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 Placeholder 8">
            <a:extLst>
              <a:ext uri="{FF2B5EF4-FFF2-40B4-BE49-F238E27FC236}">
                <a16:creationId xmlns:a16="http://schemas.microsoft.com/office/drawing/2014/main" id="{28A44923-5359-49CC-8D41-7DD679E7C53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5B920299-93F8-4B2B-95B3-1E86E1E87705}"/>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3448795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2A9A9A68-E606-4A78-97DE-CA103327B9E1}"/>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FE82B9EA-6095-4D7D-9151-AAF93D9DC036}"/>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pic>
        <p:nvPicPr>
          <p:cNvPr id="6" name="Picture 5">
            <a:extLst>
              <a:ext uri="{FF2B5EF4-FFF2-40B4-BE49-F238E27FC236}">
                <a16:creationId xmlns:a16="http://schemas.microsoft.com/office/drawing/2014/main" id="{B826B063-19E6-4018-B565-78B964C982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4298" y="6133114"/>
            <a:ext cx="595404" cy="670456"/>
          </a:xfrm>
          <a:prstGeom prst="rect">
            <a:avLst/>
          </a:prstGeom>
        </p:spPr>
      </p:pic>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26795746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0_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63B9275-4C7F-4D10-972B-31F285341FC9}"/>
              </a:ext>
            </a:extLst>
          </p:cNvPr>
          <p:cNvGrpSpPr>
            <a:grpSpLocks noChangeAspect="1"/>
          </p:cNvGrpSpPr>
          <p:nvPr/>
        </p:nvGrpSpPr>
        <p:grpSpPr>
          <a:xfrm>
            <a:off x="4245129" y="6104067"/>
            <a:ext cx="696791" cy="671080"/>
            <a:chOff x="3946278" y="4594225"/>
            <a:chExt cx="949433" cy="914401"/>
          </a:xfrm>
        </p:grpSpPr>
        <p:pic>
          <p:nvPicPr>
            <p:cNvPr id="3" name="Picture 2" descr="Volcano70K.jpg">
              <a:extLst>
                <a:ext uri="{FF2B5EF4-FFF2-40B4-BE49-F238E27FC236}">
                  <a16:creationId xmlns:a16="http://schemas.microsoft.com/office/drawing/2014/main" id="{3E9D85B5-6AA3-4D77-A535-08E0F7EC8E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6278" y="4597579"/>
              <a:ext cx="944514" cy="91104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 descr="Volcano70K.jpg">
              <a:extLst>
                <a:ext uri="{FF2B5EF4-FFF2-40B4-BE49-F238E27FC236}">
                  <a16:creationId xmlns:a16="http://schemas.microsoft.com/office/drawing/2014/main" id="{B1D95928-BE1D-4501-AAF1-61B57DECC287}"/>
                </a:ext>
              </a:extLst>
            </p:cNvPr>
            <p:cNvPicPr>
              <a:picLocks noChangeAspect="1" noChangeArrowheads="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val="0"/>
                </a:ext>
              </a:extLst>
            </a:blip>
            <a:srcRect b="60257"/>
            <a:stretch/>
          </p:blipFill>
          <p:spPr bwMode="auto">
            <a:xfrm>
              <a:off x="3947720" y="4594225"/>
              <a:ext cx="947991" cy="363413"/>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7" name="Text Placeholder 8">
            <a:extLst>
              <a:ext uri="{FF2B5EF4-FFF2-40B4-BE49-F238E27FC236}">
                <a16:creationId xmlns:a16="http://schemas.microsoft.com/office/drawing/2014/main" id="{3595BC78-DE4E-413C-8003-A439B05DAE1F}"/>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22F3ACA1-547A-4B11-8DDC-D3676BE408D8}"/>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5" name="Footer Placeholder 4"/>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5894483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89164"/>
            <a:ext cx="7772400" cy="705802"/>
          </a:xfrm>
        </p:spPr>
        <p:txBody>
          <a:bodyPr anchor="ctr" anchorCtr="0">
            <a:normAutofit/>
          </a:bodyPr>
          <a:lstStyle>
            <a:lvl1pPr algn="ctr">
              <a:defRPr sz="3500"/>
            </a:lvl1pPr>
          </a:lstStyle>
          <a:p>
            <a:r>
              <a:rPr lang="en-US"/>
              <a:t>Click to edit Master title style</a:t>
            </a:r>
          </a:p>
        </p:txBody>
      </p:sp>
      <p:sp>
        <p:nvSpPr>
          <p:cNvPr id="3" name="Subtitle 2"/>
          <p:cNvSpPr>
            <a:spLocks noGrp="1"/>
          </p:cNvSpPr>
          <p:nvPr>
            <p:ph type="subTitle" idx="1"/>
          </p:nvPr>
        </p:nvSpPr>
        <p:spPr>
          <a:xfrm>
            <a:off x="1143000" y="3002599"/>
            <a:ext cx="6858000" cy="70580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39969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261" y="365126"/>
            <a:ext cx="8239539" cy="837509"/>
          </a:xfrm>
        </p:spPr>
        <p:txBody>
          <a:bodyPr>
            <a:normAutofit/>
          </a:bodyPr>
          <a:lstStyle>
            <a:lvl1pPr algn="ctr">
              <a:defRPr sz="3500"/>
            </a:lvl1pPr>
          </a:lstStyle>
          <a:p>
            <a:r>
              <a:rPr lang="en-US"/>
              <a:t>Click to edit Master title style</a:t>
            </a:r>
          </a:p>
        </p:txBody>
      </p:sp>
      <p:sp>
        <p:nvSpPr>
          <p:cNvPr id="3" name="Content Placeholder 2"/>
          <p:cNvSpPr>
            <a:spLocks noGrp="1"/>
          </p:cNvSpPr>
          <p:nvPr>
            <p:ph idx="1"/>
          </p:nvPr>
        </p:nvSpPr>
        <p:spPr>
          <a:xfrm>
            <a:off x="447261" y="1422400"/>
            <a:ext cx="8239539" cy="4232965"/>
          </a:xfrm>
          <a:prstGeom prst="rect">
            <a:avLst/>
          </a:prstGeom>
        </p:spPr>
        <p:txBody>
          <a:bodyPr/>
          <a:lstStyle>
            <a:lvl1pPr>
              <a:defRPr sz="2400"/>
            </a:lvl1pPr>
            <a:lvl2pPr>
              <a:defRPr sz="22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2075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261" y="365126"/>
            <a:ext cx="8239539" cy="837509"/>
          </a:xfrm>
        </p:spPr>
        <p:txBody>
          <a:bodyPr>
            <a:normAutofit/>
          </a:bodyPr>
          <a:lstStyle>
            <a:lvl1pPr algn="ctr">
              <a:defRPr sz="3500"/>
            </a:lvl1pPr>
          </a:lstStyle>
          <a:p>
            <a:r>
              <a:rPr lang="en-US"/>
              <a:t>Click to edit Master title style</a:t>
            </a:r>
          </a:p>
        </p:txBody>
      </p:sp>
    </p:spTree>
    <p:extLst>
      <p:ext uri="{BB962C8B-B14F-4D97-AF65-F5344CB8AC3E}">
        <p14:creationId xmlns:p14="http://schemas.microsoft.com/office/powerpoint/2010/main" val="31023673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77496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3044326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E360E2CE-92DA-4E1D-89FD-FECDC13ACE7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88ED97B5-9E16-428E-AE7E-02398AA60360}"/>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19893576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09D187-CBEE-435F-AEB1-01BE2879FDA3}"/>
              </a:ext>
            </a:extLst>
          </p:cNvPr>
          <p:cNvSpPr/>
          <p:nvPr/>
        </p:nvSpPr>
        <p:spPr>
          <a:xfrm>
            <a:off x="0" y="2"/>
            <a:ext cx="9144000" cy="4862945"/>
          </a:xfrm>
          <a:prstGeom prst="rect">
            <a:avLst/>
          </a:prstGeom>
          <a:gradFill rotWithShape="1">
            <a:gsLst>
              <a:gs pos="0">
                <a:srgbClr val="6D6E70">
                  <a:tint val="50000"/>
                  <a:satMod val="300000"/>
                </a:srgbClr>
              </a:gs>
              <a:gs pos="35000">
                <a:srgbClr val="6D6E70">
                  <a:tint val="37000"/>
                  <a:satMod val="300000"/>
                </a:srgbClr>
              </a:gs>
              <a:gs pos="100000">
                <a:srgbClr val="6D6E70">
                  <a:tint val="15000"/>
                  <a:satMod val="350000"/>
                </a:srgbClr>
              </a:gs>
            </a:gsLst>
            <a:lin ang="16200000" scaled="1"/>
          </a:gra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6D6E70"/>
              </a:solidFill>
              <a:effectLst/>
              <a:uLnTx/>
              <a:uFillTx/>
              <a:latin typeface="Arial"/>
              <a:ea typeface="+mn-ea"/>
              <a:cs typeface="Arial"/>
            </a:endParaRPr>
          </a:p>
        </p:txBody>
      </p:sp>
      <p:pic>
        <p:nvPicPr>
          <p:cNvPr id="12" name="Picture 11" descr="ARC_Logo_Bttn.png">
            <a:extLst>
              <a:ext uri="{FF2B5EF4-FFF2-40B4-BE49-F238E27FC236}">
                <a16:creationId xmlns:a16="http://schemas.microsoft.com/office/drawing/2014/main" id="{80D819C6-33A0-4952-9C29-F8001BD1E56F}"/>
              </a:ext>
            </a:extLst>
          </p:cNvPr>
          <p:cNvPicPr>
            <a:picLocks noChangeAspect="1"/>
          </p:cNvPicPr>
          <p:nvPr/>
        </p:nvPicPr>
        <p:blipFill>
          <a:blip r:embed="rId2" cstate="print"/>
          <a:srcRect/>
          <a:stretch>
            <a:fillRect/>
          </a:stretch>
        </p:blipFill>
        <p:spPr bwMode="auto">
          <a:xfrm>
            <a:off x="3588808" y="3944109"/>
            <a:ext cx="1966384" cy="1837117"/>
          </a:xfrm>
          <a:prstGeom prst="rect">
            <a:avLst/>
          </a:prstGeom>
          <a:noFill/>
          <a:ln w="9525">
            <a:noFill/>
            <a:miter lim="800000"/>
            <a:headEnd/>
            <a:tailEnd/>
          </a:ln>
        </p:spPr>
      </p:pic>
      <p:sp>
        <p:nvSpPr>
          <p:cNvPr id="13" name="TextBox 12">
            <a:extLst>
              <a:ext uri="{FF2B5EF4-FFF2-40B4-BE49-F238E27FC236}">
                <a16:creationId xmlns:a16="http://schemas.microsoft.com/office/drawing/2014/main" id="{5A6675B6-07CE-4D9B-8BEA-4FDDBF12937E}"/>
              </a:ext>
            </a:extLst>
          </p:cNvPr>
          <p:cNvSpPr txBox="1"/>
          <p:nvPr/>
        </p:nvSpPr>
        <p:spPr>
          <a:xfrm>
            <a:off x="1059874" y="1769754"/>
            <a:ext cx="7024255" cy="1323439"/>
          </a:xfrm>
          <a:prstGeom prst="rect">
            <a:avLst/>
          </a:prstGeom>
          <a:noFill/>
        </p:spPr>
        <p:txBody>
          <a:bodyPr wrap="square" rtlCol="0">
            <a:spAutoFit/>
          </a:bodyPr>
          <a:lstStyle/>
          <a:p>
            <a:pPr algn="ctr"/>
            <a:r>
              <a:rPr lang="en-US" sz="4800" b="1">
                <a:solidFill>
                  <a:srgbClr val="6D6E70"/>
                </a:solidFill>
                <a:latin typeface="Arial"/>
              </a:rPr>
              <a:t>Be </a:t>
            </a:r>
            <a:r>
              <a:rPr lang="en-US" sz="4800" b="1">
                <a:solidFill>
                  <a:srgbClr val="D33320"/>
                </a:solidFill>
                <a:latin typeface="Arial"/>
              </a:rPr>
              <a:t>Red Cross </a:t>
            </a:r>
            <a:r>
              <a:rPr lang="en-US" sz="4800" b="1">
                <a:solidFill>
                  <a:srgbClr val="6D6E70"/>
                </a:solidFill>
                <a:latin typeface="Arial"/>
              </a:rPr>
              <a:t>Ready</a:t>
            </a:r>
          </a:p>
          <a:p>
            <a:pPr algn="ctr"/>
            <a:r>
              <a:rPr lang="en-US" sz="3200">
                <a:solidFill>
                  <a:srgbClr val="D33320"/>
                </a:solidFill>
                <a:latin typeface="Arial"/>
              </a:rPr>
              <a:t>Get a kit. Make a plan. Be informed.</a:t>
            </a:r>
          </a:p>
        </p:txBody>
      </p:sp>
      <p:pic>
        <p:nvPicPr>
          <p:cNvPr id="14" name="Picture 13" descr="ARC_Logo_WrdMrk_Horiz_RGB.png">
            <a:extLst>
              <a:ext uri="{FF2B5EF4-FFF2-40B4-BE49-F238E27FC236}">
                <a16:creationId xmlns:a16="http://schemas.microsoft.com/office/drawing/2014/main" id="{63CEA8E2-12F2-49DA-B16D-CF771986A521}"/>
              </a:ext>
            </a:extLst>
          </p:cNvPr>
          <p:cNvPicPr>
            <a:picLocks noChangeAspect="1"/>
          </p:cNvPicPr>
          <p:nvPr/>
        </p:nvPicPr>
        <p:blipFill>
          <a:blip r:embed="rId3" cstate="print"/>
          <a:srcRect/>
          <a:stretch>
            <a:fillRect/>
          </a:stretch>
        </p:blipFill>
        <p:spPr bwMode="auto">
          <a:xfrm>
            <a:off x="3066256" y="5481762"/>
            <a:ext cx="3011488" cy="823912"/>
          </a:xfrm>
          <a:prstGeom prst="rect">
            <a:avLst/>
          </a:prstGeom>
          <a:noFill/>
          <a:ln w="9525">
            <a:noFill/>
            <a:miter lim="800000"/>
            <a:headEnd/>
            <a:tailEnd/>
          </a:ln>
        </p:spPr>
      </p:pic>
      <p:sp>
        <p:nvSpPr>
          <p:cNvPr id="3" name="Footer Placeholder 2"/>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42425680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79D23B-E5A6-4E0E-8807-3093887D196D}"/>
              </a:ext>
            </a:extLst>
          </p:cNvPr>
          <p:cNvSpPr/>
          <p:nvPr userDrawn="1"/>
        </p:nvSpPr>
        <p:spPr>
          <a:xfrm>
            <a:off x="0" y="2"/>
            <a:ext cx="9144000" cy="4862945"/>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4" name="Picture 3" descr="ARC_Logo_Bttn.png">
            <a:extLst>
              <a:ext uri="{FF2B5EF4-FFF2-40B4-BE49-F238E27FC236}">
                <a16:creationId xmlns:a16="http://schemas.microsoft.com/office/drawing/2014/main" id="{DE78AA0B-0FD7-4021-82EE-B531E311FB0F}"/>
              </a:ext>
            </a:extLst>
          </p:cNvPr>
          <p:cNvPicPr>
            <a:picLocks noChangeAspect="1"/>
          </p:cNvPicPr>
          <p:nvPr userDrawn="1"/>
        </p:nvPicPr>
        <p:blipFill>
          <a:blip r:embed="rId2" cstate="print"/>
          <a:srcRect/>
          <a:stretch>
            <a:fillRect/>
          </a:stretch>
        </p:blipFill>
        <p:spPr bwMode="auto">
          <a:xfrm>
            <a:off x="3588808" y="3944109"/>
            <a:ext cx="1966384" cy="1837117"/>
          </a:xfrm>
          <a:prstGeom prst="rect">
            <a:avLst/>
          </a:prstGeom>
          <a:noFill/>
          <a:ln w="9525">
            <a:noFill/>
            <a:miter lim="800000"/>
            <a:headEnd/>
            <a:tailEnd/>
          </a:ln>
        </p:spPr>
      </p:pic>
      <p:pic>
        <p:nvPicPr>
          <p:cNvPr id="6" name="Picture 5" descr="ARC_Logo_WrdMrk_Horiz_RGB.png">
            <a:extLst>
              <a:ext uri="{FF2B5EF4-FFF2-40B4-BE49-F238E27FC236}">
                <a16:creationId xmlns:a16="http://schemas.microsoft.com/office/drawing/2014/main" id="{ADD7880E-015B-4422-9BAB-616D26927111}"/>
              </a:ext>
            </a:extLst>
          </p:cNvPr>
          <p:cNvPicPr>
            <a:picLocks noChangeAspect="1"/>
          </p:cNvPicPr>
          <p:nvPr userDrawn="1"/>
        </p:nvPicPr>
        <p:blipFill>
          <a:blip r:embed="rId3" cstate="print"/>
          <a:srcRect/>
          <a:stretch>
            <a:fillRect/>
          </a:stretch>
        </p:blipFill>
        <p:spPr bwMode="auto">
          <a:xfrm>
            <a:off x="3066256" y="5481762"/>
            <a:ext cx="3011488" cy="823912"/>
          </a:xfrm>
          <a:prstGeom prst="rect">
            <a:avLst/>
          </a:prstGeom>
          <a:noFill/>
          <a:ln w="9525">
            <a:noFill/>
            <a:miter lim="800000"/>
            <a:headEnd/>
            <a:tailEnd/>
          </a:ln>
        </p:spPr>
      </p:pic>
      <p:sp>
        <p:nvSpPr>
          <p:cNvPr id="5" name="Footer Placeholder 4"/>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19613087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ection Divi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D20CE2-AA50-417D-B91E-9ADC5EEA38F7}"/>
              </a:ext>
            </a:extLst>
          </p:cNvPr>
          <p:cNvSpPr>
            <a:spLocks noGrp="1"/>
          </p:cNvSpPr>
          <p:nvPr>
            <p:ph type="ctrTitle"/>
          </p:nvPr>
        </p:nvSpPr>
        <p:spPr>
          <a:xfrm>
            <a:off x="1143000" y="1122364"/>
            <a:ext cx="6858000" cy="2387600"/>
          </a:xfrm>
          <a:prstGeom prst="rect">
            <a:avLst/>
          </a:prstGeom>
        </p:spPr>
        <p:txBody>
          <a:bodyPr anchor="b"/>
          <a:lstStyle>
            <a:lvl1pPr algn="ctr">
              <a:defRPr sz="6000">
                <a:solidFill>
                  <a:schemeClr val="tx1"/>
                </a:solidFill>
              </a:defRPr>
            </a:lvl1pPr>
          </a:lstStyle>
          <a:p>
            <a:r>
              <a:rPr lang="en-US"/>
              <a:t>Click to edit Master title style</a:t>
            </a:r>
          </a:p>
        </p:txBody>
      </p:sp>
      <p:sp>
        <p:nvSpPr>
          <p:cNvPr id="4" name="Subtitle 2">
            <a:extLst>
              <a:ext uri="{FF2B5EF4-FFF2-40B4-BE49-F238E27FC236}">
                <a16:creationId xmlns:a16="http://schemas.microsoft.com/office/drawing/2014/main" id="{360D5C0F-DC47-495B-BE57-0CAC1E972062}"/>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5128541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E360E2CE-92DA-4E1D-89FD-FECDC13ACE7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88ED97B5-9E16-428E-AE7E-02398AA60360}"/>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38425381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042EB981-1389-4D02-B44E-0736EADF4176}"/>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29A500B0-5E31-4049-9DC9-32BFAC785BFF}"/>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p:txBody>
          <a:bodyPr/>
          <a:lstStyle/>
          <a:p>
            <a:r>
              <a:rPr lang="en-US"/>
              <a:t>V.2 2020.07.14</a:t>
            </a:r>
          </a:p>
        </p:txBody>
      </p:sp>
    </p:spTree>
    <p:custDataLst>
      <p:tags r:id="rId1"/>
    </p:custDataLst>
    <p:extLst>
      <p:ext uri="{BB962C8B-B14F-4D97-AF65-F5344CB8AC3E}">
        <p14:creationId xmlns:p14="http://schemas.microsoft.com/office/powerpoint/2010/main" val="32077062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79D23B-E5A6-4E0E-8807-3093887D196D}"/>
              </a:ext>
            </a:extLst>
          </p:cNvPr>
          <p:cNvSpPr/>
          <p:nvPr userDrawn="1"/>
        </p:nvSpPr>
        <p:spPr>
          <a:xfrm>
            <a:off x="0" y="2"/>
            <a:ext cx="9144000" cy="4862945"/>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4" name="Picture 3" descr="ARC_Logo_Bttn.png">
            <a:extLst>
              <a:ext uri="{FF2B5EF4-FFF2-40B4-BE49-F238E27FC236}">
                <a16:creationId xmlns:a16="http://schemas.microsoft.com/office/drawing/2014/main" id="{DE78AA0B-0FD7-4021-82EE-B531E311FB0F}"/>
              </a:ext>
            </a:extLst>
          </p:cNvPr>
          <p:cNvPicPr>
            <a:picLocks noChangeAspect="1"/>
          </p:cNvPicPr>
          <p:nvPr userDrawn="1"/>
        </p:nvPicPr>
        <p:blipFill>
          <a:blip r:embed="rId2" cstate="print"/>
          <a:srcRect/>
          <a:stretch>
            <a:fillRect/>
          </a:stretch>
        </p:blipFill>
        <p:spPr bwMode="auto">
          <a:xfrm>
            <a:off x="3588808" y="3944109"/>
            <a:ext cx="1966384" cy="1837117"/>
          </a:xfrm>
          <a:prstGeom prst="rect">
            <a:avLst/>
          </a:prstGeom>
          <a:noFill/>
          <a:ln w="9525">
            <a:noFill/>
            <a:miter lim="800000"/>
            <a:headEnd/>
            <a:tailEnd/>
          </a:ln>
        </p:spPr>
      </p:pic>
      <p:pic>
        <p:nvPicPr>
          <p:cNvPr id="6" name="Picture 5" descr="ARC_Logo_WrdMrk_Horiz_RGB.png">
            <a:extLst>
              <a:ext uri="{FF2B5EF4-FFF2-40B4-BE49-F238E27FC236}">
                <a16:creationId xmlns:a16="http://schemas.microsoft.com/office/drawing/2014/main" id="{ADD7880E-015B-4422-9BAB-616D26927111}"/>
              </a:ext>
            </a:extLst>
          </p:cNvPr>
          <p:cNvPicPr>
            <a:picLocks noChangeAspect="1"/>
          </p:cNvPicPr>
          <p:nvPr userDrawn="1"/>
        </p:nvPicPr>
        <p:blipFill>
          <a:blip r:embed="rId3" cstate="print"/>
          <a:srcRect/>
          <a:stretch>
            <a:fillRect/>
          </a:stretch>
        </p:blipFill>
        <p:spPr bwMode="auto">
          <a:xfrm>
            <a:off x="3066256" y="5481762"/>
            <a:ext cx="3011488" cy="823912"/>
          </a:xfrm>
          <a:prstGeom prst="rect">
            <a:avLst/>
          </a:prstGeom>
          <a:noFill/>
          <a:ln w="9525">
            <a:noFill/>
            <a:miter lim="800000"/>
            <a:headEnd/>
            <a:tailEnd/>
          </a:ln>
        </p:spPr>
      </p:pic>
      <p:sp>
        <p:nvSpPr>
          <p:cNvPr id="5" name="Footer Placeholder 4"/>
          <p:cNvSpPr>
            <a:spLocks noGrp="1"/>
          </p:cNvSpPr>
          <p:nvPr>
            <p:ph type="ftr" sz="quarter" idx="10"/>
          </p:nvPr>
        </p:nvSpPr>
        <p:spPr/>
        <p:txBody>
          <a:bodyPr/>
          <a:lstStyle/>
          <a:p>
            <a:r>
              <a:rPr lang="en-US"/>
              <a:t>V.2 2020.07.14</a:t>
            </a:r>
          </a:p>
        </p:txBody>
      </p:sp>
    </p:spTree>
    <p:extLst>
      <p:ext uri="{BB962C8B-B14F-4D97-AF65-F5344CB8AC3E}">
        <p14:creationId xmlns:p14="http://schemas.microsoft.com/office/powerpoint/2010/main" val="24182491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DC12-AE5E-44FF-9CF2-A9F2885DA8B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98EDEAB-2F47-4EDC-AB05-22839CA48BA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ADC7BF0-6678-4FBD-8EC7-5A083606F85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58D6341-832F-4F55-A6BA-C0E80DF8DEAC}"/>
              </a:ext>
            </a:extLst>
          </p:cNvPr>
          <p:cNvSpPr>
            <a:spLocks noGrp="1"/>
          </p:cNvSpPr>
          <p:nvPr>
            <p:ph type="ftr" sz="quarter" idx="11"/>
          </p:nvPr>
        </p:nvSpPr>
        <p:spPr/>
        <p:txBody>
          <a:bodyPr/>
          <a:lstStyle/>
          <a:p>
            <a:r>
              <a:rPr lang="en-US"/>
              <a:t>V.2 2020.07.14</a:t>
            </a:r>
          </a:p>
        </p:txBody>
      </p:sp>
      <p:sp>
        <p:nvSpPr>
          <p:cNvPr id="6" name="Slide Number Placeholder 5">
            <a:extLst>
              <a:ext uri="{FF2B5EF4-FFF2-40B4-BE49-F238E27FC236}">
                <a16:creationId xmlns:a16="http://schemas.microsoft.com/office/drawing/2014/main" id="{E6AF7D48-A765-48DE-A858-EAD80EE056D2}"/>
              </a:ext>
            </a:extLst>
          </p:cNvPr>
          <p:cNvSpPr>
            <a:spLocks noGrp="1"/>
          </p:cNvSpPr>
          <p:nvPr>
            <p:ph type="sldNum" sz="quarter" idx="12"/>
          </p:nvPr>
        </p:nvSpPr>
        <p:spPr/>
        <p:txBody>
          <a:bodyPr/>
          <a:lstStyle/>
          <a:p>
            <a:fld id="{01F89AE5-2DB3-4B5E-9DDA-A0D9A094DED8}" type="slidenum">
              <a:rPr lang="en-US" smtClean="0"/>
              <a:t>‹#›</a:t>
            </a:fld>
            <a:endParaRPr lang="en-US"/>
          </a:p>
        </p:txBody>
      </p:sp>
    </p:spTree>
    <p:extLst>
      <p:ext uri="{BB962C8B-B14F-4D97-AF65-F5344CB8AC3E}">
        <p14:creationId xmlns:p14="http://schemas.microsoft.com/office/powerpoint/2010/main" val="4679755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4920-A2BA-4BB3-87C6-85BB7D1E1C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223EA-6192-420E-A221-8E003805E05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6B9AA9-DDF7-44EA-B4BF-DE00560A815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5E1CF4C-B2B4-49F2-B23C-D399E302AAA7}"/>
              </a:ext>
            </a:extLst>
          </p:cNvPr>
          <p:cNvSpPr>
            <a:spLocks noGrp="1"/>
          </p:cNvSpPr>
          <p:nvPr>
            <p:ph type="ftr" sz="quarter" idx="11"/>
          </p:nvPr>
        </p:nvSpPr>
        <p:spPr/>
        <p:txBody>
          <a:bodyPr/>
          <a:lstStyle/>
          <a:p>
            <a:r>
              <a:rPr lang="en-US"/>
              <a:t>V.2 2020.07.14</a:t>
            </a:r>
          </a:p>
        </p:txBody>
      </p:sp>
      <p:sp>
        <p:nvSpPr>
          <p:cNvPr id="6" name="Slide Number Placeholder 5">
            <a:extLst>
              <a:ext uri="{FF2B5EF4-FFF2-40B4-BE49-F238E27FC236}">
                <a16:creationId xmlns:a16="http://schemas.microsoft.com/office/drawing/2014/main" id="{8B7AEC58-7ADF-4005-A002-FB5897322AB6}"/>
              </a:ext>
            </a:extLst>
          </p:cNvPr>
          <p:cNvSpPr>
            <a:spLocks noGrp="1"/>
          </p:cNvSpPr>
          <p:nvPr>
            <p:ph type="sldNum" sz="quarter" idx="12"/>
          </p:nvPr>
        </p:nvSpPr>
        <p:spPr/>
        <p:txBody>
          <a:bodyPr/>
          <a:lstStyle/>
          <a:p>
            <a:fld id="{01F89AE5-2DB3-4B5E-9DDA-A0D9A094DED8}" type="slidenum">
              <a:rPr lang="en-US" smtClean="0"/>
              <a:t>‹#›</a:t>
            </a:fld>
            <a:endParaRPr lang="en-US"/>
          </a:p>
        </p:txBody>
      </p:sp>
    </p:spTree>
    <p:extLst>
      <p:ext uri="{BB962C8B-B14F-4D97-AF65-F5344CB8AC3E}">
        <p14:creationId xmlns:p14="http://schemas.microsoft.com/office/powerpoint/2010/main" val="35955739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261" y="365126"/>
            <a:ext cx="8239539" cy="837509"/>
          </a:xfrm>
          <a:prstGeom prst="rect">
            <a:avLst/>
          </a:prstGeom>
        </p:spPr>
        <p:txBody>
          <a:bodyPr>
            <a:normAutofit/>
          </a:bodyPr>
          <a:lstStyle>
            <a:lvl1pPr algn="ctr">
              <a:defRPr sz="3500"/>
            </a:lvl1pPr>
          </a:lstStyle>
          <a:p>
            <a:r>
              <a:rPr lang="en-US"/>
              <a:t>Click to edit Master title style</a:t>
            </a:r>
          </a:p>
        </p:txBody>
      </p:sp>
    </p:spTree>
    <p:extLst>
      <p:ext uri="{BB962C8B-B14F-4D97-AF65-F5344CB8AC3E}">
        <p14:creationId xmlns:p14="http://schemas.microsoft.com/office/powerpoint/2010/main" val="2205980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89164"/>
            <a:ext cx="7772400" cy="705802"/>
          </a:xfrm>
        </p:spPr>
        <p:txBody>
          <a:bodyPr anchor="ctr" anchorCtr="0">
            <a:normAutofit/>
          </a:bodyPr>
          <a:lstStyle>
            <a:lvl1pPr algn="ctr">
              <a:defRPr sz="3500"/>
            </a:lvl1pPr>
          </a:lstStyle>
          <a:p>
            <a:r>
              <a:rPr lang="en-US"/>
              <a:t>Click to edit Master title style</a:t>
            </a:r>
          </a:p>
        </p:txBody>
      </p:sp>
      <p:sp>
        <p:nvSpPr>
          <p:cNvPr id="3" name="Subtitle 2"/>
          <p:cNvSpPr>
            <a:spLocks noGrp="1"/>
          </p:cNvSpPr>
          <p:nvPr>
            <p:ph type="subTitle" idx="1"/>
          </p:nvPr>
        </p:nvSpPr>
        <p:spPr>
          <a:xfrm>
            <a:off x="1143000" y="3002599"/>
            <a:ext cx="6858000" cy="70580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693335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261" y="365126"/>
            <a:ext cx="8239539" cy="837509"/>
          </a:xfrm>
        </p:spPr>
        <p:txBody>
          <a:bodyPr>
            <a:normAutofit/>
          </a:bodyPr>
          <a:lstStyle>
            <a:lvl1pPr algn="ctr">
              <a:defRPr sz="3500"/>
            </a:lvl1pPr>
          </a:lstStyle>
          <a:p>
            <a:r>
              <a:rPr lang="en-US"/>
              <a:t>Click to edit Master title style</a:t>
            </a:r>
          </a:p>
        </p:txBody>
      </p:sp>
      <p:sp>
        <p:nvSpPr>
          <p:cNvPr id="3" name="Content Placeholder 2"/>
          <p:cNvSpPr>
            <a:spLocks noGrp="1"/>
          </p:cNvSpPr>
          <p:nvPr>
            <p:ph idx="1"/>
          </p:nvPr>
        </p:nvSpPr>
        <p:spPr>
          <a:xfrm>
            <a:off x="447261" y="1422400"/>
            <a:ext cx="8239539" cy="4232965"/>
          </a:xfrm>
          <a:prstGeom prst="rect">
            <a:avLst/>
          </a:prstGeom>
        </p:spPr>
        <p:txBody>
          <a:bodyPr/>
          <a:lstStyle>
            <a:lvl1pPr>
              <a:defRPr sz="2400"/>
            </a:lvl1pPr>
            <a:lvl2pPr>
              <a:defRPr sz="22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17855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7261" y="365126"/>
            <a:ext cx="8239539" cy="837509"/>
          </a:xfrm>
        </p:spPr>
        <p:txBody>
          <a:bodyPr>
            <a:normAutofit/>
          </a:bodyPr>
          <a:lstStyle>
            <a:lvl1pPr algn="ctr">
              <a:defRPr sz="3500"/>
            </a:lvl1pPr>
          </a:lstStyle>
          <a:p>
            <a:r>
              <a:rPr lang="en-US"/>
              <a:t>Click to edit Master title style</a:t>
            </a:r>
          </a:p>
        </p:txBody>
      </p:sp>
    </p:spTree>
    <p:extLst>
      <p:ext uri="{BB962C8B-B14F-4D97-AF65-F5344CB8AC3E}">
        <p14:creationId xmlns:p14="http://schemas.microsoft.com/office/powerpoint/2010/main" val="15841472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9210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E360E2CE-92DA-4E1D-89FD-FECDC13ACE78}"/>
              </a:ext>
            </a:extLst>
          </p:cNvPr>
          <p:cNvSpPr>
            <a:spLocks noGrp="1"/>
          </p:cNvSpPr>
          <p:nvPr>
            <p:ph type="body" sz="quarter" idx="13"/>
          </p:nvPr>
        </p:nvSpPr>
        <p:spPr>
          <a:xfrm>
            <a:off x="457203" y="1152526"/>
            <a:ext cx="8272643" cy="4868865"/>
          </a:xfrm>
          <a:prstGeom prst="rect">
            <a:avLst/>
          </a:prstGeom>
        </p:spPr>
        <p:txBody>
          <a:bodyPr/>
          <a:lstStyle>
            <a:lvl1pPr>
              <a:buClr>
                <a:schemeClr val="accent1"/>
              </a:buClr>
              <a:defRPr sz="2800">
                <a:solidFill>
                  <a:srgbClr val="6D6E70"/>
                </a:solidFill>
                <a:latin typeface="Arial" panose="020B0604020202020204" pitchFamily="34" charset="0"/>
                <a:cs typeface="Arial" panose="020B0604020202020204" pitchFamily="34" charset="0"/>
              </a:defRPr>
            </a:lvl1pPr>
            <a:lvl2pPr>
              <a:buClr>
                <a:schemeClr val="accent1"/>
              </a:buClr>
              <a:defRPr>
                <a:solidFill>
                  <a:srgbClr val="6D6E70"/>
                </a:solidFill>
                <a:latin typeface="Arial" panose="020B0604020202020204" pitchFamily="34" charset="0"/>
                <a:cs typeface="Arial" panose="020B0604020202020204" pitchFamily="34" charset="0"/>
              </a:defRPr>
            </a:lvl2pPr>
            <a:lvl3pPr>
              <a:buClr>
                <a:schemeClr val="accent1"/>
              </a:buClr>
              <a:defRPr sz="2200">
                <a:solidFill>
                  <a:srgbClr val="6D6E70"/>
                </a:solidFill>
                <a:latin typeface="Arial" panose="020B0604020202020204" pitchFamily="34" charset="0"/>
                <a:cs typeface="Arial" panose="020B0604020202020204" pitchFamily="34" charset="0"/>
              </a:defRPr>
            </a:lvl3pPr>
            <a:lvl4pPr>
              <a:buClr>
                <a:schemeClr val="accent1"/>
              </a:buClr>
              <a:defRPr>
                <a:solidFill>
                  <a:srgbClr val="6D6E70"/>
                </a:solidFill>
                <a:latin typeface="Arial" panose="020B0604020202020204" pitchFamily="34" charset="0"/>
                <a:cs typeface="Arial" panose="020B0604020202020204" pitchFamily="34" charset="0"/>
              </a:defRPr>
            </a:lvl4pPr>
            <a:lvl5pPr>
              <a:buClr>
                <a:schemeClr val="accent1"/>
              </a:buClr>
              <a:defRPr sz="1800">
                <a:solidFill>
                  <a:srgbClr val="6D6E70"/>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88ED97B5-9E16-428E-AE7E-02398AA60360}"/>
              </a:ext>
            </a:extLst>
          </p:cNvPr>
          <p:cNvSpPr>
            <a:spLocks noGrp="1"/>
          </p:cNvSpPr>
          <p:nvPr>
            <p:ph type="title"/>
          </p:nvPr>
        </p:nvSpPr>
        <p:spPr>
          <a:xfrm>
            <a:off x="457203" y="228600"/>
            <a:ext cx="8272644" cy="914400"/>
          </a:xfrm>
          <a:prstGeom prst="rect">
            <a:avLst/>
          </a:prstGeom>
        </p:spPr>
        <p:txBody>
          <a:bodyPr anchor="ctr">
            <a:noAutofit/>
          </a:bodyPr>
          <a:lstStyle>
            <a:lvl1pPr algn="ctr">
              <a:defRPr sz="4400" b="1" cap="none">
                <a:solidFill>
                  <a:schemeClr val="accent1"/>
                </a:solidFill>
              </a:defRPr>
            </a:lvl1pPr>
          </a:lstStyle>
          <a:p>
            <a:r>
              <a:rPr lang="en-US"/>
              <a:t>Click to edit Master title style</a:t>
            </a:r>
          </a:p>
        </p:txBody>
      </p:sp>
      <p:sp>
        <p:nvSpPr>
          <p:cNvPr id="2" name="Footer Placeholder 1"/>
          <p:cNvSpPr>
            <a:spLocks noGrp="1"/>
          </p:cNvSpPr>
          <p:nvPr>
            <p:ph type="ftr" sz="quarter" idx="14"/>
          </p:nvPr>
        </p:nvSpPr>
        <p:spPr>
          <a:xfrm>
            <a:off x="4544392" y="6408210"/>
            <a:ext cx="3086100" cy="365125"/>
          </a:xfrm>
        </p:spPr>
        <p:txBody>
          <a:bodyPr/>
          <a:lstStyle/>
          <a:p>
            <a:r>
              <a:rPr lang="en-US"/>
              <a:t>V.2 2020.07.14</a:t>
            </a:r>
          </a:p>
        </p:txBody>
      </p:sp>
    </p:spTree>
    <p:extLst>
      <p:ext uri="{BB962C8B-B14F-4D97-AF65-F5344CB8AC3E}">
        <p14:creationId xmlns:p14="http://schemas.microsoft.com/office/powerpoint/2010/main" val="1964447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1.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ags" Target="../tags/tag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tags" Target="../tags/tag6.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3.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4.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3.png"/><Relationship Id="rId2" Type="http://schemas.openxmlformats.org/officeDocument/2006/relationships/slideLayout" Target="../slideLayouts/slideLayout19.xml"/><Relationship Id="rId16" Type="http://schemas.openxmlformats.org/officeDocument/2006/relationships/tags" Target="../tags/tag11.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4.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ags" Target="../tags/tag13.xml"/><Relationship Id="rId5" Type="http://schemas.openxmlformats.org/officeDocument/2006/relationships/slideLayout" Target="../slideLayouts/slideLayout42.xml"/><Relationship Id="rId10" Type="http://schemas.openxmlformats.org/officeDocument/2006/relationships/theme" Target="../theme/theme6.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9.xml"/><Relationship Id="rId7" Type="http://schemas.openxmlformats.org/officeDocument/2006/relationships/image" Target="../media/image27.jpe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theme" Target="../theme/theme7.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4972050" y="649287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V.2 2020.07.14</a:t>
            </a:r>
          </a:p>
        </p:txBody>
      </p:sp>
    </p:spTree>
    <p:custDataLst>
      <p:tags r:id="rId11"/>
    </p:custDataLst>
    <p:extLst>
      <p:ext uri="{BB962C8B-B14F-4D97-AF65-F5344CB8AC3E}">
        <p14:creationId xmlns:p14="http://schemas.microsoft.com/office/powerpoint/2010/main" val="1917203932"/>
      </p:ext>
    </p:extLst>
  </p:cSld>
  <p:clrMap bg1="lt1" tx1="dk1" bg2="lt2" tx2="dk2" accent1="accent1" accent2="accent2" accent3="accent3" accent4="accent4" accent5="accent5" accent6="accent6" hlink="hlink" folHlink="folHlink"/>
  <p:sldLayoutIdLst>
    <p:sldLayoutId id="2147483755" r:id="rId1"/>
    <p:sldLayoutId id="2147483811" r:id="rId2"/>
    <p:sldLayoutId id="2147483872" r:id="rId3"/>
    <p:sldLayoutId id="2147483873" r:id="rId4"/>
    <p:sldLayoutId id="2147483867" r:id="rId5"/>
    <p:sldLayoutId id="2147483871" r:id="rId6"/>
    <p:sldLayoutId id="2147483958" r:id="rId7"/>
    <p:sldLayoutId id="2147483959" r:id="rId8"/>
    <p:sldLayoutId id="2147483941" r:id="rId9"/>
  </p:sldLayoutIdLst>
  <p:hf sldNum="0" hdr="0" dt="0"/>
  <p:txStyles>
    <p:titleStyle>
      <a:lvl1pPr algn="ctr" defTabSz="457189" rtl="0" eaLnBrk="1" fontAlgn="base" hangingPunct="1">
        <a:spcBef>
          <a:spcPct val="0"/>
        </a:spcBef>
        <a:spcAft>
          <a:spcPct val="0"/>
        </a:spcAft>
        <a:defRPr sz="4400">
          <a:solidFill>
            <a:schemeClr val="accent1"/>
          </a:solidFill>
          <a:latin typeface="+mj-lt"/>
          <a:ea typeface="+mj-ea"/>
          <a:cs typeface="+mj-cs"/>
        </a:defRPr>
      </a:lvl1pPr>
      <a:lvl2pPr algn="ctr" defTabSz="457189" rtl="0" eaLnBrk="1" fontAlgn="base" hangingPunct="1">
        <a:spcBef>
          <a:spcPct val="0"/>
        </a:spcBef>
        <a:spcAft>
          <a:spcPct val="0"/>
        </a:spcAft>
        <a:defRPr sz="4000">
          <a:solidFill>
            <a:schemeClr val="accent1"/>
          </a:solidFill>
          <a:latin typeface="Aril"/>
          <a:ea typeface="Aril"/>
          <a:cs typeface="Aril"/>
        </a:defRPr>
      </a:lvl2pPr>
      <a:lvl3pPr algn="ctr" defTabSz="457189" rtl="0" eaLnBrk="1" fontAlgn="base" hangingPunct="1">
        <a:spcBef>
          <a:spcPct val="0"/>
        </a:spcBef>
        <a:spcAft>
          <a:spcPct val="0"/>
        </a:spcAft>
        <a:defRPr sz="4000">
          <a:solidFill>
            <a:schemeClr val="accent1"/>
          </a:solidFill>
          <a:latin typeface="Aril"/>
          <a:ea typeface="Aril"/>
          <a:cs typeface="Aril"/>
        </a:defRPr>
      </a:lvl3pPr>
      <a:lvl4pPr algn="ctr" defTabSz="457189" rtl="0" eaLnBrk="1" fontAlgn="base" hangingPunct="1">
        <a:spcBef>
          <a:spcPct val="0"/>
        </a:spcBef>
        <a:spcAft>
          <a:spcPct val="0"/>
        </a:spcAft>
        <a:defRPr sz="4000">
          <a:solidFill>
            <a:schemeClr val="accent1"/>
          </a:solidFill>
          <a:latin typeface="Aril"/>
          <a:ea typeface="Aril"/>
          <a:cs typeface="Aril"/>
        </a:defRPr>
      </a:lvl4pPr>
      <a:lvl5pPr algn="ctr" defTabSz="457189" rtl="0" eaLnBrk="1" fontAlgn="base" hangingPunct="1">
        <a:spcBef>
          <a:spcPct val="0"/>
        </a:spcBef>
        <a:spcAft>
          <a:spcPct val="0"/>
        </a:spcAft>
        <a:defRPr sz="4000">
          <a:solidFill>
            <a:schemeClr val="accent1"/>
          </a:solidFill>
          <a:latin typeface="Aril"/>
          <a:ea typeface="Aril"/>
          <a:cs typeface="Aril"/>
        </a:defRPr>
      </a:lvl5pPr>
      <a:lvl6pPr marL="457189" algn="ctr" defTabSz="457189" rtl="0" eaLnBrk="1" fontAlgn="base" hangingPunct="1">
        <a:spcBef>
          <a:spcPct val="0"/>
        </a:spcBef>
        <a:spcAft>
          <a:spcPct val="0"/>
        </a:spcAft>
        <a:defRPr sz="4000">
          <a:solidFill>
            <a:schemeClr val="accent1"/>
          </a:solidFill>
          <a:latin typeface="Aril"/>
          <a:ea typeface="Aril"/>
          <a:cs typeface="Aril"/>
        </a:defRPr>
      </a:lvl6pPr>
      <a:lvl7pPr marL="914377" algn="ctr" defTabSz="457189" rtl="0" eaLnBrk="1" fontAlgn="base" hangingPunct="1">
        <a:spcBef>
          <a:spcPct val="0"/>
        </a:spcBef>
        <a:spcAft>
          <a:spcPct val="0"/>
        </a:spcAft>
        <a:defRPr sz="4000">
          <a:solidFill>
            <a:schemeClr val="accent1"/>
          </a:solidFill>
          <a:latin typeface="Aril"/>
          <a:ea typeface="Aril"/>
          <a:cs typeface="Aril"/>
        </a:defRPr>
      </a:lvl7pPr>
      <a:lvl8pPr marL="1371566" algn="ctr" defTabSz="457189" rtl="0" eaLnBrk="1" fontAlgn="base" hangingPunct="1">
        <a:spcBef>
          <a:spcPct val="0"/>
        </a:spcBef>
        <a:spcAft>
          <a:spcPct val="0"/>
        </a:spcAft>
        <a:defRPr sz="4000">
          <a:solidFill>
            <a:schemeClr val="accent1"/>
          </a:solidFill>
          <a:latin typeface="Aril"/>
          <a:ea typeface="Aril"/>
          <a:cs typeface="Aril"/>
        </a:defRPr>
      </a:lvl8pPr>
      <a:lvl9pPr marL="1828754" algn="ctr" defTabSz="457189" rtl="0" eaLnBrk="1" fontAlgn="base" hangingPunct="1">
        <a:spcBef>
          <a:spcPct val="0"/>
        </a:spcBef>
        <a:spcAft>
          <a:spcPct val="0"/>
        </a:spcAft>
        <a:defRPr sz="4000">
          <a:solidFill>
            <a:schemeClr val="accent1"/>
          </a:solidFill>
          <a:latin typeface="Aril"/>
          <a:ea typeface="Aril"/>
          <a:cs typeface="Aril"/>
        </a:defRPr>
      </a:lvl9pPr>
    </p:titleStyle>
    <p:body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3200">
          <a:solidFill>
            <a:schemeClr val="tx1"/>
          </a:solidFill>
          <a:latin typeface="+mn-lt"/>
          <a:ea typeface="+mn-ea"/>
          <a:cs typeface="+mn-cs"/>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chemeClr val="tx1"/>
          </a:solidFill>
          <a:latin typeface="+mn-lt"/>
          <a:cs typeface="+mn-cs"/>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400">
          <a:solidFill>
            <a:schemeClr val="tx1"/>
          </a:solidFill>
          <a:latin typeface="+mn-lt"/>
          <a:cs typeface="+mn-cs"/>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25000"/>
          </a:schemeClr>
        </a:solidFill>
        <a:effectLst/>
      </p:bgPr>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698871796"/>
      </p:ext>
    </p:extLst>
  </p:cSld>
  <p:clrMap bg1="dk1" tx1="lt1" bg2="dk2" tx2="lt2" accent1="accent1" accent2="accent2" accent3="accent3" accent4="accent4" accent5="accent5" accent6="accent6" hlink="hlink" folHlink="folHlink"/>
  <p:sldLayoutIdLst>
    <p:sldLayoutId id="2147483701" r:id="rId1"/>
    <p:sldLayoutId id="2147483685" r:id="rId2"/>
    <p:sldLayoutId id="2147483728" r:id="rId3"/>
  </p:sldLayoutIdLst>
  <p:hf sldNum="0" hdr="0" dt="0"/>
  <p:txStyles>
    <p:titleStyle>
      <a:lvl1pPr algn="ctr" defTabSz="457189" rtl="0" eaLnBrk="1" fontAlgn="base" hangingPunct="1">
        <a:spcBef>
          <a:spcPct val="0"/>
        </a:spcBef>
        <a:spcAft>
          <a:spcPct val="0"/>
        </a:spcAft>
        <a:defRPr sz="4400">
          <a:solidFill>
            <a:schemeClr val="accent1"/>
          </a:solidFill>
          <a:latin typeface="+mj-lt"/>
          <a:ea typeface="+mj-ea"/>
          <a:cs typeface="+mj-cs"/>
        </a:defRPr>
      </a:lvl1pPr>
      <a:lvl2pPr algn="ctr" defTabSz="457189" rtl="0" eaLnBrk="1" fontAlgn="base" hangingPunct="1">
        <a:spcBef>
          <a:spcPct val="0"/>
        </a:spcBef>
        <a:spcAft>
          <a:spcPct val="0"/>
        </a:spcAft>
        <a:defRPr sz="4000">
          <a:solidFill>
            <a:schemeClr val="accent1"/>
          </a:solidFill>
          <a:latin typeface="Aril"/>
          <a:ea typeface="Aril"/>
          <a:cs typeface="Aril"/>
        </a:defRPr>
      </a:lvl2pPr>
      <a:lvl3pPr algn="ctr" defTabSz="457189" rtl="0" eaLnBrk="1" fontAlgn="base" hangingPunct="1">
        <a:spcBef>
          <a:spcPct val="0"/>
        </a:spcBef>
        <a:spcAft>
          <a:spcPct val="0"/>
        </a:spcAft>
        <a:defRPr sz="4000">
          <a:solidFill>
            <a:schemeClr val="accent1"/>
          </a:solidFill>
          <a:latin typeface="Aril"/>
          <a:ea typeface="Aril"/>
          <a:cs typeface="Aril"/>
        </a:defRPr>
      </a:lvl3pPr>
      <a:lvl4pPr algn="ctr" defTabSz="457189" rtl="0" eaLnBrk="1" fontAlgn="base" hangingPunct="1">
        <a:spcBef>
          <a:spcPct val="0"/>
        </a:spcBef>
        <a:spcAft>
          <a:spcPct val="0"/>
        </a:spcAft>
        <a:defRPr sz="4000">
          <a:solidFill>
            <a:schemeClr val="accent1"/>
          </a:solidFill>
          <a:latin typeface="Aril"/>
          <a:ea typeface="Aril"/>
          <a:cs typeface="Aril"/>
        </a:defRPr>
      </a:lvl4pPr>
      <a:lvl5pPr algn="ctr" defTabSz="457189" rtl="0" eaLnBrk="1" fontAlgn="base" hangingPunct="1">
        <a:spcBef>
          <a:spcPct val="0"/>
        </a:spcBef>
        <a:spcAft>
          <a:spcPct val="0"/>
        </a:spcAft>
        <a:defRPr sz="4000">
          <a:solidFill>
            <a:schemeClr val="accent1"/>
          </a:solidFill>
          <a:latin typeface="Aril"/>
          <a:ea typeface="Aril"/>
          <a:cs typeface="Aril"/>
        </a:defRPr>
      </a:lvl5pPr>
      <a:lvl6pPr marL="457189" algn="ctr" defTabSz="457189" rtl="0" eaLnBrk="1" fontAlgn="base" hangingPunct="1">
        <a:spcBef>
          <a:spcPct val="0"/>
        </a:spcBef>
        <a:spcAft>
          <a:spcPct val="0"/>
        </a:spcAft>
        <a:defRPr sz="4000">
          <a:solidFill>
            <a:schemeClr val="accent1"/>
          </a:solidFill>
          <a:latin typeface="Aril"/>
          <a:ea typeface="Aril"/>
          <a:cs typeface="Aril"/>
        </a:defRPr>
      </a:lvl6pPr>
      <a:lvl7pPr marL="914377" algn="ctr" defTabSz="457189" rtl="0" eaLnBrk="1" fontAlgn="base" hangingPunct="1">
        <a:spcBef>
          <a:spcPct val="0"/>
        </a:spcBef>
        <a:spcAft>
          <a:spcPct val="0"/>
        </a:spcAft>
        <a:defRPr sz="4000">
          <a:solidFill>
            <a:schemeClr val="accent1"/>
          </a:solidFill>
          <a:latin typeface="Aril"/>
          <a:ea typeface="Aril"/>
          <a:cs typeface="Aril"/>
        </a:defRPr>
      </a:lvl7pPr>
      <a:lvl8pPr marL="1371566" algn="ctr" defTabSz="457189" rtl="0" eaLnBrk="1" fontAlgn="base" hangingPunct="1">
        <a:spcBef>
          <a:spcPct val="0"/>
        </a:spcBef>
        <a:spcAft>
          <a:spcPct val="0"/>
        </a:spcAft>
        <a:defRPr sz="4000">
          <a:solidFill>
            <a:schemeClr val="accent1"/>
          </a:solidFill>
          <a:latin typeface="Aril"/>
          <a:ea typeface="Aril"/>
          <a:cs typeface="Aril"/>
        </a:defRPr>
      </a:lvl8pPr>
      <a:lvl9pPr marL="1828754" algn="ctr" defTabSz="457189" rtl="0" eaLnBrk="1" fontAlgn="base" hangingPunct="1">
        <a:spcBef>
          <a:spcPct val="0"/>
        </a:spcBef>
        <a:spcAft>
          <a:spcPct val="0"/>
        </a:spcAft>
        <a:defRPr sz="4000">
          <a:solidFill>
            <a:schemeClr val="accent1"/>
          </a:solidFill>
          <a:latin typeface="Aril"/>
          <a:ea typeface="Aril"/>
          <a:cs typeface="Aril"/>
        </a:defRPr>
      </a:lvl9pPr>
    </p:titleStyle>
    <p:body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3200">
          <a:solidFill>
            <a:schemeClr val="tx1"/>
          </a:solidFill>
          <a:latin typeface="+mn-lt"/>
          <a:ea typeface="+mn-ea"/>
          <a:cs typeface="+mn-cs"/>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chemeClr val="tx1"/>
          </a:solidFill>
          <a:latin typeface="+mn-lt"/>
          <a:cs typeface="+mn-cs"/>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400">
          <a:solidFill>
            <a:schemeClr val="tx1"/>
          </a:solidFill>
          <a:latin typeface="+mn-lt"/>
          <a:cs typeface="+mn-cs"/>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10" name="Straight Connector 7"/>
          <p:cNvCxnSpPr/>
          <p:nvPr/>
        </p:nvCxnSpPr>
        <p:spPr>
          <a:xfrm flipH="1">
            <a:off x="482600" y="6040438"/>
            <a:ext cx="822960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9" name="Picture 9" descr="C:\Documents and Settings\heneghant\Desktop\Horiz_StackedType\ARC_Logo_Bttn_HorizStkd_RGB.png"/>
          <p:cNvPicPr>
            <a:picLocks noChangeAspect="1" noChangeArrowheads="1"/>
          </p:cNvPicPr>
          <p:nvPr/>
        </p:nvPicPr>
        <p:blipFill>
          <a:blip r:embed="rId8" cstate="print"/>
          <a:srcRect/>
          <a:stretch>
            <a:fillRect/>
          </a:stretch>
        </p:blipFill>
        <p:spPr bwMode="auto">
          <a:xfrm>
            <a:off x="128590" y="6051550"/>
            <a:ext cx="1774825" cy="806450"/>
          </a:xfrm>
          <a:prstGeom prst="rect">
            <a:avLst/>
          </a:prstGeom>
          <a:noFill/>
          <a:ln w="9525">
            <a:noFill/>
            <a:miter lim="800000"/>
            <a:headEnd/>
            <a:tailEnd/>
          </a:ln>
        </p:spPr>
      </p:pic>
      <p:pic>
        <p:nvPicPr>
          <p:cNvPr id="16" name="Picture 15">
            <a:extLst>
              <a:ext uri="{FF2B5EF4-FFF2-40B4-BE49-F238E27FC236}">
                <a16:creationId xmlns:a16="http://schemas.microsoft.com/office/drawing/2014/main" id="{7E1F9354-4BF4-4189-93E0-4CDBACED4F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74090" y="6298583"/>
            <a:ext cx="1963855" cy="394273"/>
          </a:xfrm>
          <a:prstGeom prst="rect">
            <a:avLst/>
          </a:prstGeom>
        </p:spPr>
      </p:pic>
      <p:sp>
        <p:nvSpPr>
          <p:cNvPr id="2" name="Footer Placeholder 1"/>
          <p:cNvSpPr>
            <a:spLocks noGrp="1"/>
          </p:cNvSpPr>
          <p:nvPr>
            <p:ph type="ftr" sz="quarter" idx="3"/>
          </p:nvPr>
        </p:nvSpPr>
        <p:spPr>
          <a:xfrm>
            <a:off x="4597400" y="641890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V.2 2020.07.14</a:t>
            </a:r>
          </a:p>
        </p:txBody>
      </p:sp>
    </p:spTree>
    <p:custDataLst>
      <p:tags r:id="rId7"/>
    </p:custDataLst>
    <p:extLst>
      <p:ext uri="{BB962C8B-B14F-4D97-AF65-F5344CB8AC3E}">
        <p14:creationId xmlns:p14="http://schemas.microsoft.com/office/powerpoint/2010/main" val="3904287488"/>
      </p:ext>
    </p:extLst>
  </p:cSld>
  <p:clrMap bg1="lt1" tx1="dk1" bg2="lt2" tx2="dk2" accent1="accent1" accent2="accent2" accent3="accent3" accent4="accent4" accent5="accent5" accent6="accent6" hlink="hlink" folHlink="folHlink"/>
  <p:sldLayoutIdLst>
    <p:sldLayoutId id="2147483726" r:id="rId1"/>
    <p:sldLayoutId id="2147483719" r:id="rId2"/>
    <p:sldLayoutId id="2147483724" r:id="rId3"/>
    <p:sldLayoutId id="2147483722" r:id="rId4"/>
    <p:sldLayoutId id="2147483723" r:id="rId5"/>
  </p:sldLayoutIdLst>
  <p:hf sldNum="0" hdr="0" dt="0"/>
  <p:txStyles>
    <p:titleStyle>
      <a:lvl1pPr algn="ctr" defTabSz="457189" rtl="0" eaLnBrk="1" fontAlgn="base" hangingPunct="1">
        <a:spcBef>
          <a:spcPct val="0"/>
        </a:spcBef>
        <a:spcAft>
          <a:spcPct val="0"/>
        </a:spcAft>
        <a:defRPr sz="4400">
          <a:solidFill>
            <a:schemeClr val="accent1"/>
          </a:solidFill>
          <a:latin typeface="+mj-lt"/>
          <a:ea typeface="+mj-ea"/>
          <a:cs typeface="+mj-cs"/>
        </a:defRPr>
      </a:lvl1pPr>
      <a:lvl2pPr algn="ctr" defTabSz="457189" rtl="0" eaLnBrk="1" fontAlgn="base" hangingPunct="1">
        <a:spcBef>
          <a:spcPct val="0"/>
        </a:spcBef>
        <a:spcAft>
          <a:spcPct val="0"/>
        </a:spcAft>
        <a:defRPr sz="4000">
          <a:solidFill>
            <a:schemeClr val="accent1"/>
          </a:solidFill>
          <a:latin typeface="Aril"/>
          <a:ea typeface="Aril"/>
          <a:cs typeface="Aril"/>
        </a:defRPr>
      </a:lvl2pPr>
      <a:lvl3pPr algn="ctr" defTabSz="457189" rtl="0" eaLnBrk="1" fontAlgn="base" hangingPunct="1">
        <a:spcBef>
          <a:spcPct val="0"/>
        </a:spcBef>
        <a:spcAft>
          <a:spcPct val="0"/>
        </a:spcAft>
        <a:defRPr sz="4000">
          <a:solidFill>
            <a:schemeClr val="accent1"/>
          </a:solidFill>
          <a:latin typeface="Aril"/>
          <a:ea typeface="Aril"/>
          <a:cs typeface="Aril"/>
        </a:defRPr>
      </a:lvl3pPr>
      <a:lvl4pPr algn="ctr" defTabSz="457189" rtl="0" eaLnBrk="1" fontAlgn="base" hangingPunct="1">
        <a:spcBef>
          <a:spcPct val="0"/>
        </a:spcBef>
        <a:spcAft>
          <a:spcPct val="0"/>
        </a:spcAft>
        <a:defRPr sz="4000">
          <a:solidFill>
            <a:schemeClr val="accent1"/>
          </a:solidFill>
          <a:latin typeface="Aril"/>
          <a:ea typeface="Aril"/>
          <a:cs typeface="Aril"/>
        </a:defRPr>
      </a:lvl4pPr>
      <a:lvl5pPr algn="ctr" defTabSz="457189" rtl="0" eaLnBrk="1" fontAlgn="base" hangingPunct="1">
        <a:spcBef>
          <a:spcPct val="0"/>
        </a:spcBef>
        <a:spcAft>
          <a:spcPct val="0"/>
        </a:spcAft>
        <a:defRPr sz="4000">
          <a:solidFill>
            <a:schemeClr val="accent1"/>
          </a:solidFill>
          <a:latin typeface="Aril"/>
          <a:ea typeface="Aril"/>
          <a:cs typeface="Aril"/>
        </a:defRPr>
      </a:lvl5pPr>
      <a:lvl6pPr marL="457189" algn="ctr" defTabSz="457189" rtl="0" eaLnBrk="1" fontAlgn="base" hangingPunct="1">
        <a:spcBef>
          <a:spcPct val="0"/>
        </a:spcBef>
        <a:spcAft>
          <a:spcPct val="0"/>
        </a:spcAft>
        <a:defRPr sz="4000">
          <a:solidFill>
            <a:schemeClr val="accent1"/>
          </a:solidFill>
          <a:latin typeface="Aril"/>
          <a:ea typeface="Aril"/>
          <a:cs typeface="Aril"/>
        </a:defRPr>
      </a:lvl6pPr>
      <a:lvl7pPr marL="914377" algn="ctr" defTabSz="457189" rtl="0" eaLnBrk="1" fontAlgn="base" hangingPunct="1">
        <a:spcBef>
          <a:spcPct val="0"/>
        </a:spcBef>
        <a:spcAft>
          <a:spcPct val="0"/>
        </a:spcAft>
        <a:defRPr sz="4000">
          <a:solidFill>
            <a:schemeClr val="accent1"/>
          </a:solidFill>
          <a:latin typeface="Aril"/>
          <a:ea typeface="Aril"/>
          <a:cs typeface="Aril"/>
        </a:defRPr>
      </a:lvl7pPr>
      <a:lvl8pPr marL="1371566" algn="ctr" defTabSz="457189" rtl="0" eaLnBrk="1" fontAlgn="base" hangingPunct="1">
        <a:spcBef>
          <a:spcPct val="0"/>
        </a:spcBef>
        <a:spcAft>
          <a:spcPct val="0"/>
        </a:spcAft>
        <a:defRPr sz="4000">
          <a:solidFill>
            <a:schemeClr val="accent1"/>
          </a:solidFill>
          <a:latin typeface="Aril"/>
          <a:ea typeface="Aril"/>
          <a:cs typeface="Aril"/>
        </a:defRPr>
      </a:lvl8pPr>
      <a:lvl9pPr marL="1828754" algn="ctr" defTabSz="457189" rtl="0" eaLnBrk="1" fontAlgn="base" hangingPunct="1">
        <a:spcBef>
          <a:spcPct val="0"/>
        </a:spcBef>
        <a:spcAft>
          <a:spcPct val="0"/>
        </a:spcAft>
        <a:defRPr sz="4000">
          <a:solidFill>
            <a:schemeClr val="accent1"/>
          </a:solidFill>
          <a:latin typeface="Aril"/>
          <a:ea typeface="Aril"/>
          <a:cs typeface="Aril"/>
        </a:defRPr>
      </a:lvl9pPr>
    </p:titleStyle>
    <p:body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3200">
          <a:solidFill>
            <a:schemeClr val="tx1"/>
          </a:solidFill>
          <a:latin typeface="+mn-lt"/>
          <a:ea typeface="+mn-ea"/>
          <a:cs typeface="+mn-cs"/>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chemeClr val="tx1"/>
          </a:solidFill>
          <a:latin typeface="+mn-lt"/>
          <a:cs typeface="+mn-cs"/>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400">
          <a:solidFill>
            <a:schemeClr val="tx1"/>
          </a:solidFill>
          <a:latin typeface="+mn-lt"/>
          <a:cs typeface="+mn-cs"/>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2" name="Straight Connector 7">
            <a:extLst>
              <a:ext uri="{FF2B5EF4-FFF2-40B4-BE49-F238E27FC236}">
                <a16:creationId xmlns:a16="http://schemas.microsoft.com/office/drawing/2014/main" id="{7BC13B73-72F5-42C3-AF62-89E81B137513}"/>
              </a:ext>
            </a:extLst>
          </p:cNvPr>
          <p:cNvCxnSpPr/>
          <p:nvPr/>
        </p:nvCxnSpPr>
        <p:spPr>
          <a:xfrm flipH="1">
            <a:off x="482600" y="6040438"/>
            <a:ext cx="8229600" cy="0"/>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3" name="Picture 9" descr="C:\Documents and Settings\heneghant\Desktop\Horiz_StackedType\ARC_Logo_Bttn_HorizStkd_RGB.png">
            <a:extLst>
              <a:ext uri="{FF2B5EF4-FFF2-40B4-BE49-F238E27FC236}">
                <a16:creationId xmlns:a16="http://schemas.microsoft.com/office/drawing/2014/main" id="{43C84D33-9126-4630-92D7-6EB8210046BF}"/>
              </a:ext>
            </a:extLst>
          </p:cNvPr>
          <p:cNvPicPr>
            <a:picLocks noChangeAspect="1" noChangeArrowheads="1"/>
          </p:cNvPicPr>
          <p:nvPr/>
        </p:nvPicPr>
        <p:blipFill>
          <a:blip r:embed="rId17" cstate="print"/>
          <a:srcRect/>
          <a:stretch>
            <a:fillRect/>
          </a:stretch>
        </p:blipFill>
        <p:spPr bwMode="auto">
          <a:xfrm>
            <a:off x="128590" y="6051550"/>
            <a:ext cx="1774825" cy="806450"/>
          </a:xfrm>
          <a:prstGeom prst="rect">
            <a:avLst/>
          </a:prstGeom>
          <a:noFill/>
          <a:ln w="9525">
            <a:noFill/>
            <a:miter lim="800000"/>
            <a:headEnd/>
            <a:tailEnd/>
          </a:ln>
        </p:spPr>
      </p:pic>
      <p:pic>
        <p:nvPicPr>
          <p:cNvPr id="4" name="Picture 3">
            <a:extLst>
              <a:ext uri="{FF2B5EF4-FFF2-40B4-BE49-F238E27FC236}">
                <a16:creationId xmlns:a16="http://schemas.microsoft.com/office/drawing/2014/main" id="{0D3BAABC-BAB6-413D-965C-1801DF539C1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874090" y="6298583"/>
            <a:ext cx="1963855" cy="394273"/>
          </a:xfrm>
          <a:prstGeom prst="rect">
            <a:avLst/>
          </a:prstGeom>
        </p:spPr>
      </p:pic>
      <p:sp>
        <p:nvSpPr>
          <p:cNvPr id="5" name="Footer Placeholder 4"/>
          <p:cNvSpPr>
            <a:spLocks noGrp="1"/>
          </p:cNvSpPr>
          <p:nvPr>
            <p:ph type="ftr" sz="quarter" idx="3"/>
          </p:nvPr>
        </p:nvSpPr>
        <p:spPr>
          <a:xfrm>
            <a:off x="4544392" y="640821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V.2 2020.07.14</a:t>
            </a:r>
          </a:p>
        </p:txBody>
      </p:sp>
    </p:spTree>
    <p:custDataLst>
      <p:tags r:id="rId16"/>
    </p:custDataLst>
    <p:extLst>
      <p:ext uri="{BB962C8B-B14F-4D97-AF65-F5344CB8AC3E}">
        <p14:creationId xmlns:p14="http://schemas.microsoft.com/office/powerpoint/2010/main" val="1514898989"/>
      </p:ext>
    </p:extLst>
  </p:cSld>
  <p:clrMap bg1="lt1" tx1="dk1" bg2="lt2" tx2="dk2" accent1="accent1" accent2="accent2" accent3="accent3" accent4="accent4" accent5="accent5" accent6="accent6" hlink="hlink" folHlink="folHlink"/>
  <p:sldLayoutIdLst>
    <p:sldLayoutId id="2147483814" r:id="rId1"/>
    <p:sldLayoutId id="2147483813" r:id="rId2"/>
    <p:sldLayoutId id="2147483795" r:id="rId3"/>
    <p:sldLayoutId id="2147483796" r:id="rId4"/>
    <p:sldLayoutId id="2147483819" r:id="rId5"/>
    <p:sldLayoutId id="2147483820" r:id="rId6"/>
    <p:sldLayoutId id="2147483821" r:id="rId7"/>
    <p:sldLayoutId id="2147483822" r:id="rId8"/>
    <p:sldLayoutId id="2147483823" r:id="rId9"/>
    <p:sldLayoutId id="2147483858" r:id="rId10"/>
    <p:sldLayoutId id="2147483860" r:id="rId11"/>
    <p:sldLayoutId id="2147483859" r:id="rId12"/>
    <p:sldLayoutId id="2147483806" r:id="rId13"/>
    <p:sldLayoutId id="2147483861" r:id="rId14"/>
  </p:sldLayoutIdLst>
  <p:hf sldNum="0" hdr="0" dt="0"/>
  <p:txStyles>
    <p:titleStyle>
      <a:lvl1pPr algn="ctr" defTabSz="457189" rtl="0" eaLnBrk="1" fontAlgn="base" hangingPunct="1">
        <a:spcBef>
          <a:spcPct val="0"/>
        </a:spcBef>
        <a:spcAft>
          <a:spcPct val="0"/>
        </a:spcAft>
        <a:defRPr sz="4400">
          <a:solidFill>
            <a:schemeClr val="accent1"/>
          </a:solidFill>
          <a:latin typeface="+mj-lt"/>
          <a:ea typeface="+mj-ea"/>
          <a:cs typeface="+mj-cs"/>
        </a:defRPr>
      </a:lvl1pPr>
      <a:lvl2pPr algn="ctr" defTabSz="457189" rtl="0" eaLnBrk="1" fontAlgn="base" hangingPunct="1">
        <a:spcBef>
          <a:spcPct val="0"/>
        </a:spcBef>
        <a:spcAft>
          <a:spcPct val="0"/>
        </a:spcAft>
        <a:defRPr sz="4000">
          <a:solidFill>
            <a:schemeClr val="accent1"/>
          </a:solidFill>
          <a:latin typeface="Aril"/>
          <a:ea typeface="Aril"/>
          <a:cs typeface="Aril"/>
        </a:defRPr>
      </a:lvl2pPr>
      <a:lvl3pPr algn="ctr" defTabSz="457189" rtl="0" eaLnBrk="1" fontAlgn="base" hangingPunct="1">
        <a:spcBef>
          <a:spcPct val="0"/>
        </a:spcBef>
        <a:spcAft>
          <a:spcPct val="0"/>
        </a:spcAft>
        <a:defRPr sz="4000">
          <a:solidFill>
            <a:schemeClr val="accent1"/>
          </a:solidFill>
          <a:latin typeface="Aril"/>
          <a:ea typeface="Aril"/>
          <a:cs typeface="Aril"/>
        </a:defRPr>
      </a:lvl3pPr>
      <a:lvl4pPr algn="ctr" defTabSz="457189" rtl="0" eaLnBrk="1" fontAlgn="base" hangingPunct="1">
        <a:spcBef>
          <a:spcPct val="0"/>
        </a:spcBef>
        <a:spcAft>
          <a:spcPct val="0"/>
        </a:spcAft>
        <a:defRPr sz="4000">
          <a:solidFill>
            <a:schemeClr val="accent1"/>
          </a:solidFill>
          <a:latin typeface="Aril"/>
          <a:ea typeface="Aril"/>
          <a:cs typeface="Aril"/>
        </a:defRPr>
      </a:lvl4pPr>
      <a:lvl5pPr algn="ctr" defTabSz="457189" rtl="0" eaLnBrk="1" fontAlgn="base" hangingPunct="1">
        <a:spcBef>
          <a:spcPct val="0"/>
        </a:spcBef>
        <a:spcAft>
          <a:spcPct val="0"/>
        </a:spcAft>
        <a:defRPr sz="4000">
          <a:solidFill>
            <a:schemeClr val="accent1"/>
          </a:solidFill>
          <a:latin typeface="Aril"/>
          <a:ea typeface="Aril"/>
          <a:cs typeface="Aril"/>
        </a:defRPr>
      </a:lvl5pPr>
      <a:lvl6pPr marL="457189" algn="ctr" defTabSz="457189" rtl="0" eaLnBrk="1" fontAlgn="base" hangingPunct="1">
        <a:spcBef>
          <a:spcPct val="0"/>
        </a:spcBef>
        <a:spcAft>
          <a:spcPct val="0"/>
        </a:spcAft>
        <a:defRPr sz="4000">
          <a:solidFill>
            <a:schemeClr val="accent1"/>
          </a:solidFill>
          <a:latin typeface="Aril"/>
          <a:ea typeface="Aril"/>
          <a:cs typeface="Aril"/>
        </a:defRPr>
      </a:lvl6pPr>
      <a:lvl7pPr marL="914377" algn="ctr" defTabSz="457189" rtl="0" eaLnBrk="1" fontAlgn="base" hangingPunct="1">
        <a:spcBef>
          <a:spcPct val="0"/>
        </a:spcBef>
        <a:spcAft>
          <a:spcPct val="0"/>
        </a:spcAft>
        <a:defRPr sz="4000">
          <a:solidFill>
            <a:schemeClr val="accent1"/>
          </a:solidFill>
          <a:latin typeface="Aril"/>
          <a:ea typeface="Aril"/>
          <a:cs typeface="Aril"/>
        </a:defRPr>
      </a:lvl7pPr>
      <a:lvl8pPr marL="1371566" algn="ctr" defTabSz="457189" rtl="0" eaLnBrk="1" fontAlgn="base" hangingPunct="1">
        <a:spcBef>
          <a:spcPct val="0"/>
        </a:spcBef>
        <a:spcAft>
          <a:spcPct val="0"/>
        </a:spcAft>
        <a:defRPr sz="4000">
          <a:solidFill>
            <a:schemeClr val="accent1"/>
          </a:solidFill>
          <a:latin typeface="Aril"/>
          <a:ea typeface="Aril"/>
          <a:cs typeface="Aril"/>
        </a:defRPr>
      </a:lvl8pPr>
      <a:lvl9pPr marL="1828754" algn="ctr" defTabSz="457189" rtl="0" eaLnBrk="1" fontAlgn="base" hangingPunct="1">
        <a:spcBef>
          <a:spcPct val="0"/>
        </a:spcBef>
        <a:spcAft>
          <a:spcPct val="0"/>
        </a:spcAft>
        <a:defRPr sz="4000">
          <a:solidFill>
            <a:schemeClr val="accent1"/>
          </a:solidFill>
          <a:latin typeface="Aril"/>
          <a:ea typeface="Aril"/>
          <a:cs typeface="Aril"/>
        </a:defRPr>
      </a:lvl9pPr>
    </p:titleStyle>
    <p:body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3200">
          <a:solidFill>
            <a:schemeClr val="tx1"/>
          </a:solidFill>
          <a:latin typeface="+mn-lt"/>
          <a:ea typeface="+mn-ea"/>
          <a:cs typeface="+mn-cs"/>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chemeClr val="tx1"/>
          </a:solidFill>
          <a:latin typeface="+mn-lt"/>
          <a:cs typeface="+mn-cs"/>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400">
          <a:solidFill>
            <a:schemeClr val="tx1"/>
          </a:solidFill>
          <a:latin typeface="+mn-lt"/>
          <a:cs typeface="+mn-cs"/>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136496-DEB7-7D48-B820-CC572710ED21}"/>
              </a:ext>
            </a:extLst>
          </p:cNvPr>
          <p:cNvPicPr>
            <a:picLocks noChangeAspect="1"/>
          </p:cNvPicPr>
          <p:nvPr/>
        </p:nvPicPr>
        <p:blipFill>
          <a:blip r:embed="rId8"/>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3839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3592134"/>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7" r:id="rId6"/>
  </p:sldLayoutIdLst>
  <p:hf sldNum="0" hdr="0" dt="0"/>
  <p:txStyles>
    <p:titleStyle>
      <a:lvl1pPr algn="l" defTabSz="914400" rtl="0" eaLnBrk="1" latinLnBrk="0" hangingPunct="1">
        <a:lnSpc>
          <a:spcPct val="90000"/>
        </a:lnSpc>
        <a:spcBef>
          <a:spcPct val="0"/>
        </a:spcBef>
        <a:buNone/>
        <a:defRPr sz="4400" kern="1200">
          <a:solidFill>
            <a:srgbClr val="ED1B2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4B79"/>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4972050" y="6492875"/>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V.2 2020.07.14</a:t>
            </a:r>
          </a:p>
        </p:txBody>
      </p:sp>
    </p:spTree>
    <p:custDataLst>
      <p:tags r:id="rId11"/>
    </p:custDataLst>
    <p:extLst>
      <p:ext uri="{BB962C8B-B14F-4D97-AF65-F5344CB8AC3E}">
        <p14:creationId xmlns:p14="http://schemas.microsoft.com/office/powerpoint/2010/main" val="2277128728"/>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Lst>
  <p:hf sldNum="0" hdr="0" dt="0"/>
  <p:txStyles>
    <p:titleStyle>
      <a:lvl1pPr algn="ctr" defTabSz="457189" rtl="0" eaLnBrk="1" fontAlgn="base" hangingPunct="1">
        <a:spcBef>
          <a:spcPct val="0"/>
        </a:spcBef>
        <a:spcAft>
          <a:spcPct val="0"/>
        </a:spcAft>
        <a:defRPr sz="4400">
          <a:solidFill>
            <a:schemeClr val="accent1"/>
          </a:solidFill>
          <a:latin typeface="+mj-lt"/>
          <a:ea typeface="+mj-ea"/>
          <a:cs typeface="+mj-cs"/>
        </a:defRPr>
      </a:lvl1pPr>
      <a:lvl2pPr algn="ctr" defTabSz="457189" rtl="0" eaLnBrk="1" fontAlgn="base" hangingPunct="1">
        <a:spcBef>
          <a:spcPct val="0"/>
        </a:spcBef>
        <a:spcAft>
          <a:spcPct val="0"/>
        </a:spcAft>
        <a:defRPr sz="4000">
          <a:solidFill>
            <a:schemeClr val="accent1"/>
          </a:solidFill>
          <a:latin typeface="Aril"/>
          <a:ea typeface="Aril"/>
          <a:cs typeface="Aril"/>
        </a:defRPr>
      </a:lvl2pPr>
      <a:lvl3pPr algn="ctr" defTabSz="457189" rtl="0" eaLnBrk="1" fontAlgn="base" hangingPunct="1">
        <a:spcBef>
          <a:spcPct val="0"/>
        </a:spcBef>
        <a:spcAft>
          <a:spcPct val="0"/>
        </a:spcAft>
        <a:defRPr sz="4000">
          <a:solidFill>
            <a:schemeClr val="accent1"/>
          </a:solidFill>
          <a:latin typeface="Aril"/>
          <a:ea typeface="Aril"/>
          <a:cs typeface="Aril"/>
        </a:defRPr>
      </a:lvl3pPr>
      <a:lvl4pPr algn="ctr" defTabSz="457189" rtl="0" eaLnBrk="1" fontAlgn="base" hangingPunct="1">
        <a:spcBef>
          <a:spcPct val="0"/>
        </a:spcBef>
        <a:spcAft>
          <a:spcPct val="0"/>
        </a:spcAft>
        <a:defRPr sz="4000">
          <a:solidFill>
            <a:schemeClr val="accent1"/>
          </a:solidFill>
          <a:latin typeface="Aril"/>
          <a:ea typeface="Aril"/>
          <a:cs typeface="Aril"/>
        </a:defRPr>
      </a:lvl4pPr>
      <a:lvl5pPr algn="ctr" defTabSz="457189" rtl="0" eaLnBrk="1" fontAlgn="base" hangingPunct="1">
        <a:spcBef>
          <a:spcPct val="0"/>
        </a:spcBef>
        <a:spcAft>
          <a:spcPct val="0"/>
        </a:spcAft>
        <a:defRPr sz="4000">
          <a:solidFill>
            <a:schemeClr val="accent1"/>
          </a:solidFill>
          <a:latin typeface="Aril"/>
          <a:ea typeface="Aril"/>
          <a:cs typeface="Aril"/>
        </a:defRPr>
      </a:lvl5pPr>
      <a:lvl6pPr marL="457189" algn="ctr" defTabSz="457189" rtl="0" eaLnBrk="1" fontAlgn="base" hangingPunct="1">
        <a:spcBef>
          <a:spcPct val="0"/>
        </a:spcBef>
        <a:spcAft>
          <a:spcPct val="0"/>
        </a:spcAft>
        <a:defRPr sz="4000">
          <a:solidFill>
            <a:schemeClr val="accent1"/>
          </a:solidFill>
          <a:latin typeface="Aril"/>
          <a:ea typeface="Aril"/>
          <a:cs typeface="Aril"/>
        </a:defRPr>
      </a:lvl6pPr>
      <a:lvl7pPr marL="914377" algn="ctr" defTabSz="457189" rtl="0" eaLnBrk="1" fontAlgn="base" hangingPunct="1">
        <a:spcBef>
          <a:spcPct val="0"/>
        </a:spcBef>
        <a:spcAft>
          <a:spcPct val="0"/>
        </a:spcAft>
        <a:defRPr sz="4000">
          <a:solidFill>
            <a:schemeClr val="accent1"/>
          </a:solidFill>
          <a:latin typeface="Aril"/>
          <a:ea typeface="Aril"/>
          <a:cs typeface="Aril"/>
        </a:defRPr>
      </a:lvl7pPr>
      <a:lvl8pPr marL="1371566" algn="ctr" defTabSz="457189" rtl="0" eaLnBrk="1" fontAlgn="base" hangingPunct="1">
        <a:spcBef>
          <a:spcPct val="0"/>
        </a:spcBef>
        <a:spcAft>
          <a:spcPct val="0"/>
        </a:spcAft>
        <a:defRPr sz="4000">
          <a:solidFill>
            <a:schemeClr val="accent1"/>
          </a:solidFill>
          <a:latin typeface="Aril"/>
          <a:ea typeface="Aril"/>
          <a:cs typeface="Aril"/>
        </a:defRPr>
      </a:lvl8pPr>
      <a:lvl9pPr marL="1828754" algn="ctr" defTabSz="457189" rtl="0" eaLnBrk="1" fontAlgn="base" hangingPunct="1">
        <a:spcBef>
          <a:spcPct val="0"/>
        </a:spcBef>
        <a:spcAft>
          <a:spcPct val="0"/>
        </a:spcAft>
        <a:defRPr sz="4000">
          <a:solidFill>
            <a:schemeClr val="accent1"/>
          </a:solidFill>
          <a:latin typeface="Aril"/>
          <a:ea typeface="Aril"/>
          <a:cs typeface="Aril"/>
        </a:defRPr>
      </a:lvl9pPr>
    </p:titleStyle>
    <p:body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3200">
          <a:solidFill>
            <a:schemeClr val="tx1"/>
          </a:solidFill>
          <a:latin typeface="+mn-lt"/>
          <a:ea typeface="+mn-ea"/>
          <a:cs typeface="+mn-cs"/>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chemeClr val="tx1"/>
          </a:solidFill>
          <a:latin typeface="+mn-lt"/>
          <a:cs typeface="+mn-cs"/>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400">
          <a:solidFill>
            <a:schemeClr val="tx1"/>
          </a:solidFill>
          <a:latin typeface="+mn-lt"/>
          <a:cs typeface="+mn-cs"/>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4B7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136496-DEB7-7D48-B820-CC572710ED21}"/>
              </a:ext>
            </a:extLst>
          </p:cNvPr>
          <p:cNvPicPr>
            <a:picLocks noChangeAspect="1"/>
          </p:cNvPicPr>
          <p:nvPr/>
        </p:nvPicPr>
        <p:blipFill>
          <a:blip r:embed="rId7"/>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38396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495994"/>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Lst>
  <p:hf sldNum="0" hdr="0" dt="0"/>
  <p:txStyles>
    <p:titleStyle>
      <a:lvl1pPr algn="l" defTabSz="914400" rtl="0" eaLnBrk="1" latinLnBrk="0" hangingPunct="1">
        <a:lnSpc>
          <a:spcPct val="90000"/>
        </a:lnSpc>
        <a:spcBef>
          <a:spcPct val="0"/>
        </a:spcBef>
        <a:buNone/>
        <a:defRPr sz="4400" kern="1200">
          <a:solidFill>
            <a:srgbClr val="ED1B2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44.xml"/><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4.xml"/><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33.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10.jpeg"/><Relationship Id="rId5" Type="http://schemas.openxmlformats.org/officeDocument/2006/relationships/image" Target="../media/image11.jpeg"/><Relationship Id="rId4" Type="http://schemas.openxmlformats.org/officeDocument/2006/relationships/image" Target="../media/image20.jpeg"/><Relationship Id="rId9" Type="http://schemas.openxmlformats.org/officeDocument/2006/relationships/image" Target="../media/image34.svg"/></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3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emf"/></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13" Type="http://schemas.microsoft.com/office/2007/relationships/hdphoto" Target="../media/hdphoto10.wdp"/><Relationship Id="rId3" Type="http://schemas.openxmlformats.org/officeDocument/2006/relationships/image" Target="../media/image41.jpeg"/><Relationship Id="rId7" Type="http://schemas.microsoft.com/office/2007/relationships/hdphoto" Target="../media/hdphoto7.wdp"/><Relationship Id="rId12"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36.xml"/><Relationship Id="rId6" Type="http://schemas.openxmlformats.org/officeDocument/2006/relationships/image" Target="../media/image44.png"/><Relationship Id="rId11" Type="http://schemas.microsoft.com/office/2007/relationships/hdphoto" Target="../media/hdphoto9.wdp"/><Relationship Id="rId5" Type="http://schemas.openxmlformats.org/officeDocument/2006/relationships/image" Target="../media/image43.png"/><Relationship Id="rId10" Type="http://schemas.openxmlformats.org/officeDocument/2006/relationships/image" Target="../media/image46.png"/><Relationship Id="rId4" Type="http://schemas.openxmlformats.org/officeDocument/2006/relationships/image" Target="../media/image42.jpeg"/><Relationship Id="rId9" Type="http://schemas.microsoft.com/office/2007/relationships/hdphoto" Target="../media/hdphoto8.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6.xml"/><Relationship Id="rId5" Type="http://schemas.openxmlformats.org/officeDocument/2006/relationships/image" Target="../media/image50.png"/><Relationship Id="rId4" Type="http://schemas.microsoft.com/office/2007/relationships/hdphoto" Target="../media/hdphoto8.wdp"/></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3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37.xml"/><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37.xml"/><Relationship Id="rId6" Type="http://schemas.openxmlformats.org/officeDocument/2006/relationships/image" Target="../media/image69.emf"/><Relationship Id="rId5" Type="http://schemas.openxmlformats.org/officeDocument/2006/relationships/image" Target="../media/image68.png"/><Relationship Id="rId4" Type="http://schemas.openxmlformats.org/officeDocument/2006/relationships/image" Target="../media/image67.emf"/></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0.xml"/><Relationship Id="rId1" Type="http://schemas.openxmlformats.org/officeDocument/2006/relationships/slideLayout" Target="../slideLayouts/slideLayout37.xml"/><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1.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37.xml"/><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37.xml"/><Relationship Id="rId5" Type="http://schemas.openxmlformats.org/officeDocument/2006/relationships/image" Target="../media/image77.png"/><Relationship Id="rId4" Type="http://schemas.openxmlformats.org/officeDocument/2006/relationships/hyperlink" Target="http://www.ilru.org/projects/cil-net/cil-center-and-association-directory"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5.xml"/><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4B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16B612-47D1-A771-CB03-CDCC273F4F7E}"/>
              </a:ext>
            </a:extLst>
          </p:cNvPr>
          <p:cNvSpPr/>
          <p:nvPr/>
        </p:nvSpPr>
        <p:spPr>
          <a:xfrm>
            <a:off x="9031" y="0"/>
            <a:ext cx="9483092" cy="6863952"/>
          </a:xfrm>
          <a:prstGeom prst="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p:cNvSpPr txBox="1"/>
          <p:nvPr/>
        </p:nvSpPr>
        <p:spPr>
          <a:xfrm>
            <a:off x="666718" y="4609877"/>
            <a:ext cx="3905875" cy="923330"/>
          </a:xfrm>
          <a:prstGeom prst="rect">
            <a:avLst/>
          </a:prstGeom>
        </p:spPr>
        <p:txBody>
          <a:bodyPr lIns="0" tIns="0" rIns="0" bIns="0" rtlCol="0" anchor="t">
            <a:spAutoFit/>
          </a:bodyPr>
          <a:lstStyle/>
          <a:p>
            <a:pPr>
              <a:defRPr/>
            </a:pPr>
            <a:r>
              <a:rPr lang="en-US" sz="2000">
                <a:solidFill>
                  <a:srgbClr val="FFFFFF"/>
                </a:solidFill>
                <a:latin typeface="Arial"/>
                <a:cs typeface="Arial"/>
              </a:rPr>
              <a:t>A United Way Worldwide Initiative</a:t>
            </a:r>
            <a:br>
              <a:rPr lang="en-US" sz="2000">
                <a:latin typeface="Arial"/>
                <a:cs typeface="Arial"/>
              </a:rPr>
            </a:br>
            <a:r>
              <a:rPr lang="en-US" sz="2000">
                <a:solidFill>
                  <a:srgbClr val="FFFFFF"/>
                </a:solidFill>
                <a:latin typeface="Arial"/>
                <a:cs typeface="Arial"/>
              </a:rPr>
              <a:t>Led Locally by United Way of Buffalo &amp; Erie County</a:t>
            </a:r>
            <a:endParaRPr lang="en-US" sz="2000"/>
          </a:p>
        </p:txBody>
      </p:sp>
      <p:sp>
        <p:nvSpPr>
          <p:cNvPr id="9" name="Oval 8">
            <a:extLst>
              <a:ext uri="{FF2B5EF4-FFF2-40B4-BE49-F238E27FC236}">
                <a16:creationId xmlns:a16="http://schemas.microsoft.com/office/drawing/2014/main" id="{43E1B197-71B6-52C5-EEEA-FBC043A1F3B0}"/>
              </a:ext>
            </a:extLst>
          </p:cNvPr>
          <p:cNvSpPr/>
          <p:nvPr/>
        </p:nvSpPr>
        <p:spPr>
          <a:xfrm>
            <a:off x="5581728" y="-1612304"/>
            <a:ext cx="10082608" cy="10082608"/>
          </a:xfrm>
          <a:prstGeom prst="ellipse">
            <a:avLst/>
          </a:prstGeom>
          <a:solidFill>
            <a:srgbClr val="FFEAD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pic>
        <p:nvPicPr>
          <p:cNvPr id="4" name="Picture 3">
            <a:extLst>
              <a:ext uri="{FF2B5EF4-FFF2-40B4-BE49-F238E27FC236}">
                <a16:creationId xmlns:a16="http://schemas.microsoft.com/office/drawing/2014/main" id="{C0DCDE64-2460-A32D-13C3-8CE3AF586275}"/>
              </a:ext>
            </a:extLst>
          </p:cNvPr>
          <p:cNvPicPr>
            <a:picLocks noChangeAspect="1"/>
          </p:cNvPicPr>
          <p:nvPr/>
        </p:nvPicPr>
        <p:blipFill>
          <a:blip r:embed="rId3"/>
          <a:stretch>
            <a:fillRect/>
          </a:stretch>
        </p:blipFill>
        <p:spPr>
          <a:xfrm>
            <a:off x="538480" y="777971"/>
            <a:ext cx="4663440" cy="780857"/>
          </a:xfrm>
          <a:prstGeom prst="rect">
            <a:avLst/>
          </a:prstGeom>
        </p:spPr>
      </p:pic>
      <p:pic>
        <p:nvPicPr>
          <p:cNvPr id="8" name="Picture 7">
            <a:extLst>
              <a:ext uri="{FF2B5EF4-FFF2-40B4-BE49-F238E27FC236}">
                <a16:creationId xmlns:a16="http://schemas.microsoft.com/office/drawing/2014/main" id="{B14A7792-386A-0EDF-FC7C-E0DEC31BD48B}"/>
              </a:ext>
            </a:extLst>
          </p:cNvPr>
          <p:cNvPicPr>
            <a:picLocks noChangeAspect="1"/>
          </p:cNvPicPr>
          <p:nvPr/>
        </p:nvPicPr>
        <p:blipFill>
          <a:blip r:embed="rId4"/>
          <a:stretch>
            <a:fillRect/>
          </a:stretch>
        </p:blipFill>
        <p:spPr>
          <a:xfrm>
            <a:off x="658518" y="2317637"/>
            <a:ext cx="4228630" cy="1949911"/>
          </a:xfrm>
          <a:prstGeom prst="rect">
            <a:avLst/>
          </a:prstGeom>
        </p:spPr>
      </p:pic>
    </p:spTree>
    <p:extLst>
      <p:ext uri="{BB962C8B-B14F-4D97-AF65-F5344CB8AC3E}">
        <p14:creationId xmlns:p14="http://schemas.microsoft.com/office/powerpoint/2010/main" val="2406531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4B5"/>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92D220-BD8B-1642-D6F1-7786A7EC377B}"/>
              </a:ext>
            </a:extLst>
          </p:cNvPr>
          <p:cNvSpPr/>
          <p:nvPr/>
        </p:nvSpPr>
        <p:spPr>
          <a:xfrm>
            <a:off x="9031" y="0"/>
            <a:ext cx="9483092" cy="6863952"/>
          </a:xfrm>
          <a:prstGeom prst="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4"/>
          <p:cNvSpPr txBox="1"/>
          <p:nvPr/>
        </p:nvSpPr>
        <p:spPr>
          <a:xfrm>
            <a:off x="518025" y="667295"/>
            <a:ext cx="8393890" cy="732123"/>
          </a:xfrm>
          <a:prstGeom prst="rect">
            <a:avLst/>
          </a:prstGeom>
        </p:spPr>
        <p:txBody>
          <a:bodyPr wrap="square" lIns="0" tIns="0" rIns="0" bIns="0" rtlCol="0" anchor="t">
            <a:spAutoFit/>
          </a:bodyPr>
          <a:lstStyle/>
          <a:p>
            <a:pPr marL="0" marR="0" lvl="0" indent="0" algn="l" defTabSz="914400" rtl="0" eaLnBrk="1" fontAlgn="base" latinLnBrk="0" hangingPunct="1">
              <a:lnSpc>
                <a:spcPts val="5466"/>
              </a:lnSpc>
              <a:spcBef>
                <a:spcPct val="0"/>
              </a:spcBef>
              <a:spcAft>
                <a:spcPct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ntonio"/>
                <a:ea typeface="Antonio Light"/>
                <a:cs typeface="Antonio Light"/>
                <a:sym typeface="Antonio"/>
              </a:rPr>
              <a:t>WHY IS THIS IMPORTANT?</a:t>
            </a:r>
          </a:p>
        </p:txBody>
      </p:sp>
      <p:sp>
        <p:nvSpPr>
          <p:cNvPr id="12" name="Oval 11">
            <a:extLst>
              <a:ext uri="{FF2B5EF4-FFF2-40B4-BE49-F238E27FC236}">
                <a16:creationId xmlns:a16="http://schemas.microsoft.com/office/drawing/2014/main" id="{36FD9DBE-9676-23EF-8858-FC65E4EAB65D}"/>
              </a:ext>
            </a:extLst>
          </p:cNvPr>
          <p:cNvSpPr/>
          <p:nvPr/>
        </p:nvSpPr>
        <p:spPr>
          <a:xfrm>
            <a:off x="4978421" y="1814644"/>
            <a:ext cx="10082608" cy="10082608"/>
          </a:xfrm>
          <a:prstGeom prst="ellipse">
            <a:avLst/>
          </a:prstGeom>
          <a:solidFill>
            <a:srgbClr val="FFEAD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5" name="TextBox 5"/>
          <p:cNvSpPr txBox="1"/>
          <p:nvPr/>
        </p:nvSpPr>
        <p:spPr>
          <a:xfrm>
            <a:off x="518026" y="1716061"/>
            <a:ext cx="4279672" cy="2769989"/>
          </a:xfrm>
          <a:prstGeom prst="rect">
            <a:avLst/>
          </a:prstGeom>
        </p:spPr>
        <p:txBody>
          <a:bodyPr wrap="square" lIns="0" tIns="0" rIns="0" bIns="0" rtlCol="0" anchor="t">
            <a:spAutoFit/>
          </a:bodyPr>
          <a:lstStyle/>
          <a:p>
            <a:pPr marL="0" marR="0" lvl="0" indent="0" defTabSz="914400" rtl="0" eaLnBrk="1" fontAlgn="base" latinLnBrk="0" hangingPunct="1">
              <a:spcBef>
                <a:spcPct val="0"/>
              </a:spcBef>
              <a:spcAft>
                <a:spcPct val="0"/>
              </a:spcAft>
              <a:buClrTx/>
              <a:buSzTx/>
              <a:buFontTx/>
              <a:buNone/>
              <a:tabLst/>
              <a:defRPr/>
            </a:pPr>
            <a:r>
              <a:rPr lang="en-US" sz="2000">
                <a:solidFill>
                  <a:schemeClr val="bg1"/>
                </a:solidFill>
                <a:latin typeface="Palanquin" panose="020B0004020203020204" pitchFamily="34" charset="77"/>
                <a:cs typeface="Palanquin" panose="020B0004020203020204" pitchFamily="34" charset="77"/>
              </a:rPr>
              <a:t>We can’t predict the future, but we can be ready for it. United Way works in communities around the world to learn from the lessons of the past and strengthen our capacity to respond. </a:t>
            </a:r>
          </a:p>
          <a:p>
            <a:pPr marL="0" marR="0" lvl="0" indent="0" defTabSz="914400" rtl="0" eaLnBrk="1" fontAlgn="base" latinLnBrk="0" hangingPunct="1">
              <a:spcBef>
                <a:spcPct val="0"/>
              </a:spcBef>
              <a:spcAft>
                <a:spcPct val="0"/>
              </a:spcAft>
              <a:buClrTx/>
              <a:buSzTx/>
              <a:buFontTx/>
              <a:buNone/>
              <a:tabLst/>
              <a:defRPr/>
            </a:pPr>
            <a:endParaRPr lang="en-US" sz="2000">
              <a:solidFill>
                <a:schemeClr val="bg1"/>
              </a:solidFill>
              <a:latin typeface="Palanquin" panose="020B0004020203020204" pitchFamily="34" charset="77"/>
              <a:cs typeface="Palanquin" panose="020B0004020203020204" pitchFamily="34" charset="77"/>
            </a:endParaRPr>
          </a:p>
          <a:p>
            <a:pPr marL="0" marR="0" lvl="0" indent="0" defTabSz="914400" rtl="0" eaLnBrk="1" fontAlgn="base" latinLnBrk="0" hangingPunct="1">
              <a:spcBef>
                <a:spcPct val="0"/>
              </a:spcBef>
              <a:spcAft>
                <a:spcPct val="0"/>
              </a:spcAft>
              <a:buClrTx/>
              <a:buSzTx/>
              <a:buFontTx/>
              <a:buNone/>
              <a:tabLst/>
              <a:defRPr/>
            </a:pPr>
            <a:r>
              <a:rPr lang="en-US" sz="2000">
                <a:solidFill>
                  <a:schemeClr val="bg1"/>
                </a:solidFill>
                <a:latin typeface="Palanquin" panose="020B0004020203020204" pitchFamily="34" charset="77"/>
                <a:cs typeface="Palanquin" panose="020B0004020203020204" pitchFamily="34" charset="77"/>
              </a:rPr>
              <a:t>We live where we serve, so we know the resources people count on and the gaps that can leave them vulnerable. </a:t>
            </a:r>
            <a:endParaRPr lang="en-US" sz="2000">
              <a:solidFill>
                <a:schemeClr val="bg1"/>
              </a:solidFill>
              <a:latin typeface="Palanquin" panose="020B0004020203020204" pitchFamily="34" charset="77"/>
              <a:cs typeface="Palanquin" panose="020B0004020203020204" pitchFamily="34" charset="77"/>
              <a:sym typeface="Palanquin"/>
            </a:endParaRPr>
          </a:p>
        </p:txBody>
      </p:sp>
      <p:grpSp>
        <p:nvGrpSpPr>
          <p:cNvPr id="6" name="Group 2">
            <a:extLst>
              <a:ext uri="{FF2B5EF4-FFF2-40B4-BE49-F238E27FC236}">
                <a16:creationId xmlns:a16="http://schemas.microsoft.com/office/drawing/2014/main" id="{92B863B7-5B0C-80CC-D5F9-2FAF1A9B7113}"/>
              </a:ext>
            </a:extLst>
          </p:cNvPr>
          <p:cNvGrpSpPr/>
          <p:nvPr/>
        </p:nvGrpSpPr>
        <p:grpSpPr>
          <a:xfrm>
            <a:off x="4979617" y="-228434"/>
            <a:ext cx="4306173" cy="7089379"/>
            <a:chOff x="2106301" y="1090"/>
            <a:chExt cx="2430696" cy="4025532"/>
          </a:xfrm>
        </p:grpSpPr>
        <p:sp>
          <p:nvSpPr>
            <p:cNvPr id="7" name="Freeform 3">
              <a:extLst>
                <a:ext uri="{FF2B5EF4-FFF2-40B4-BE49-F238E27FC236}">
                  <a16:creationId xmlns:a16="http://schemas.microsoft.com/office/drawing/2014/main" id="{957DB897-F520-65C6-F458-9613F88F292A}"/>
                </a:ext>
              </a:extLst>
            </p:cNvPr>
            <p:cNvSpPr/>
            <p:nvPr/>
          </p:nvSpPr>
          <p:spPr>
            <a:xfrm rot="21594000">
              <a:off x="2106301" y="1090"/>
              <a:ext cx="2430696" cy="4025532"/>
            </a:xfrm>
            <a:custGeom>
              <a:avLst/>
              <a:gdLst/>
              <a:ahLst/>
              <a:cxnLst/>
              <a:rect l="l" t="t" r="r" b="b"/>
              <a:pathLst>
                <a:path w="2430696" h="4025532">
                  <a:moveTo>
                    <a:pt x="7018" y="0"/>
                  </a:moveTo>
                  <a:lnTo>
                    <a:pt x="2430696" y="4230"/>
                  </a:lnTo>
                  <a:lnTo>
                    <a:pt x="2423677" y="4025532"/>
                  </a:lnTo>
                  <a:lnTo>
                    <a:pt x="0" y="4021302"/>
                  </a:lnTo>
                  <a:lnTo>
                    <a:pt x="7018" y="0"/>
                  </a:lnTo>
                  <a:close/>
                </a:path>
              </a:pathLst>
            </a:custGeom>
            <a:blipFill>
              <a:blip r:embed="rId3"/>
              <a:stretch>
                <a:fillRect l="-33125" r="-29747" b="-4922"/>
              </a:stretch>
            </a:blip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D6E70"/>
                </a:solidFill>
                <a:effectLst/>
                <a:uLnTx/>
                <a:uFillTx/>
                <a:latin typeface="Arial" pitchFamily="34" charset="0"/>
                <a:ea typeface="+mn-ea"/>
                <a:cs typeface="Arial" pitchFamily="34" charset="0"/>
              </a:endParaRPr>
            </a:p>
          </p:txBody>
        </p:sp>
      </p:grpSp>
      <p:pic>
        <p:nvPicPr>
          <p:cNvPr id="15" name="Picture 14">
            <a:extLst>
              <a:ext uri="{FF2B5EF4-FFF2-40B4-BE49-F238E27FC236}">
                <a16:creationId xmlns:a16="http://schemas.microsoft.com/office/drawing/2014/main" id="{0E2896ED-B3BF-A731-B05D-867E7657168E}"/>
              </a:ext>
            </a:extLst>
          </p:cNvPr>
          <p:cNvPicPr>
            <a:picLocks noChangeAspect="1"/>
          </p:cNvPicPr>
          <p:nvPr/>
        </p:nvPicPr>
        <p:blipFill>
          <a:blip r:embed="rId4"/>
          <a:stretch>
            <a:fillRect/>
          </a:stretch>
        </p:blipFill>
        <p:spPr>
          <a:xfrm>
            <a:off x="339677" y="4276503"/>
            <a:ext cx="4233289" cy="3275095"/>
          </a:xfrm>
          <a:prstGeom prst="rect">
            <a:avLst/>
          </a:prstGeom>
        </p:spPr>
      </p:pic>
    </p:spTree>
    <p:extLst>
      <p:ext uri="{BB962C8B-B14F-4D97-AF65-F5344CB8AC3E}">
        <p14:creationId xmlns:p14="http://schemas.microsoft.com/office/powerpoint/2010/main" val="262533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748FFF-7FF4-E84F-BC7D-5EB5648920C9}"/>
              </a:ext>
            </a:extLst>
          </p:cNvPr>
          <p:cNvPicPr>
            <a:picLocks noChangeAspect="1"/>
          </p:cNvPicPr>
          <p:nvPr/>
        </p:nvPicPr>
        <p:blipFill>
          <a:blip r:embed="rId3"/>
          <a:stretch>
            <a:fillRect/>
          </a:stretch>
        </p:blipFill>
        <p:spPr>
          <a:xfrm>
            <a:off x="0" y="0"/>
            <a:ext cx="9144000" cy="6858000"/>
          </a:xfrm>
          <a:prstGeom prst="rect">
            <a:avLst/>
          </a:prstGeom>
        </p:spPr>
      </p:pic>
      <p:sp>
        <p:nvSpPr>
          <p:cNvPr id="3" name="Rectangle 2">
            <a:extLst>
              <a:ext uri="{FF2B5EF4-FFF2-40B4-BE49-F238E27FC236}">
                <a16:creationId xmlns:a16="http://schemas.microsoft.com/office/drawing/2014/main" id="{9A852D70-B86B-47D9-A1D3-780670267546}"/>
              </a:ext>
            </a:extLst>
          </p:cNvPr>
          <p:cNvSpPr/>
          <p:nvPr/>
        </p:nvSpPr>
        <p:spPr>
          <a:xfrm>
            <a:off x="830432" y="3535225"/>
            <a:ext cx="7483139" cy="830997"/>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6D6E70"/>
                </a:solidFill>
                <a:effectLst/>
                <a:uLnTx/>
                <a:uFillTx/>
                <a:latin typeface="Arial"/>
                <a:ea typeface="+mn-ea"/>
                <a:cs typeface="+mn-cs"/>
              </a:rPr>
              <a:t>Preparedness Essentials</a:t>
            </a:r>
          </a:p>
        </p:txBody>
      </p:sp>
    </p:spTree>
    <p:extLst>
      <p:ext uri="{BB962C8B-B14F-4D97-AF65-F5344CB8AC3E}">
        <p14:creationId xmlns:p14="http://schemas.microsoft.com/office/powerpoint/2010/main" val="600001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9C25D6-761A-4654-885F-532912EF43A2}"/>
              </a:ext>
            </a:extLst>
          </p:cNvPr>
          <p:cNvSpPr>
            <a:spLocks noGrp="1"/>
          </p:cNvSpPr>
          <p:nvPr>
            <p:ph type="body" sz="quarter" idx="13"/>
          </p:nvPr>
        </p:nvSpPr>
        <p:spPr>
          <a:xfrm>
            <a:off x="374780" y="1245845"/>
            <a:ext cx="8686797" cy="4868865"/>
          </a:xfrm>
        </p:spPr>
        <p:txBody>
          <a:bodyPr/>
          <a:lstStyle/>
          <a:p>
            <a:endParaRPr lang="en-US"/>
          </a:p>
          <a:p>
            <a:endParaRPr lang="en-US">
              <a:solidFill>
                <a:schemeClr val="tx1"/>
              </a:solidFill>
            </a:endParaRPr>
          </a:p>
          <a:p>
            <a:endParaRPr lang="en-US">
              <a:solidFill>
                <a:schemeClr val="tx1"/>
              </a:solidFill>
            </a:endParaRPr>
          </a:p>
          <a:p>
            <a:r>
              <a:rPr lang="en-US">
                <a:solidFill>
                  <a:schemeClr val="tx1"/>
                </a:solidFill>
              </a:rPr>
              <a:t>Disasters happen often and sometimes without warning.</a:t>
            </a:r>
          </a:p>
          <a:p>
            <a:r>
              <a:rPr lang="en-US">
                <a:solidFill>
                  <a:schemeClr val="tx1"/>
                </a:solidFill>
              </a:rPr>
              <a:t>They can affect any community.</a:t>
            </a:r>
          </a:p>
          <a:p>
            <a:r>
              <a:rPr lang="en-US">
                <a:solidFill>
                  <a:schemeClr val="tx1"/>
                </a:solidFill>
              </a:rPr>
              <a:t>It’s a disaster if:</a:t>
            </a:r>
          </a:p>
          <a:p>
            <a:pPr lvl="1"/>
            <a:r>
              <a:rPr lang="en-US">
                <a:solidFill>
                  <a:schemeClr val="tx1"/>
                </a:solidFill>
              </a:rPr>
              <a:t>Normal response systems are overwhelmed</a:t>
            </a:r>
          </a:p>
          <a:p>
            <a:pPr lvl="1"/>
            <a:r>
              <a:rPr lang="en-US">
                <a:solidFill>
                  <a:schemeClr val="tx1"/>
                </a:solidFill>
              </a:rPr>
              <a:t>People are hurt</a:t>
            </a:r>
          </a:p>
          <a:p>
            <a:pPr lvl="1"/>
            <a:r>
              <a:rPr lang="en-US">
                <a:solidFill>
                  <a:schemeClr val="tx1"/>
                </a:solidFill>
              </a:rPr>
              <a:t>Property is damaged or destroyed</a:t>
            </a:r>
          </a:p>
          <a:p>
            <a:endParaRPr lang="en-US"/>
          </a:p>
        </p:txBody>
      </p:sp>
      <p:sp>
        <p:nvSpPr>
          <p:cNvPr id="3" name="Title 2">
            <a:extLst>
              <a:ext uri="{FF2B5EF4-FFF2-40B4-BE49-F238E27FC236}">
                <a16:creationId xmlns:a16="http://schemas.microsoft.com/office/drawing/2014/main" id="{032DDE89-7ECF-4D7F-AF4B-01EDA5E2ED73}"/>
              </a:ext>
            </a:extLst>
          </p:cNvPr>
          <p:cNvSpPr>
            <a:spLocks noGrp="1"/>
          </p:cNvSpPr>
          <p:nvPr>
            <p:ph type="title"/>
          </p:nvPr>
        </p:nvSpPr>
        <p:spPr>
          <a:xfrm>
            <a:off x="333837" y="331445"/>
            <a:ext cx="8522375" cy="914400"/>
          </a:xfrm>
        </p:spPr>
        <p:txBody>
          <a:bodyPr/>
          <a:lstStyle/>
          <a:p>
            <a:r>
              <a:rPr lang="en-US" sz="4000">
                <a:solidFill>
                  <a:schemeClr val="accent1">
                    <a:lumMod val="75000"/>
                  </a:schemeClr>
                </a:solidFill>
                <a:latin typeface="Arial"/>
                <a:cs typeface="Arial"/>
              </a:rPr>
              <a:t>Odds Are That Disaster Will Strike</a:t>
            </a:r>
          </a:p>
        </p:txBody>
      </p:sp>
      <p:pic>
        <p:nvPicPr>
          <p:cNvPr id="16" name="Picture 15">
            <a:extLst>
              <a:ext uri="{FF2B5EF4-FFF2-40B4-BE49-F238E27FC236}">
                <a16:creationId xmlns:a16="http://schemas.microsoft.com/office/drawing/2014/main" id="{C4244543-E1FA-4A5B-B423-E8AF954FC5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53230" y="1288991"/>
            <a:ext cx="763851" cy="1123951"/>
          </a:xfrm>
          <a:prstGeom prst="rect">
            <a:avLst/>
          </a:prstGeom>
        </p:spPr>
      </p:pic>
      <p:pic>
        <p:nvPicPr>
          <p:cNvPr id="18" name="Picture 17">
            <a:extLst>
              <a:ext uri="{FF2B5EF4-FFF2-40B4-BE49-F238E27FC236}">
                <a16:creationId xmlns:a16="http://schemas.microsoft.com/office/drawing/2014/main" id="{F56557F6-D6B9-48FA-9540-0B1FF43158B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37562" y="1320780"/>
            <a:ext cx="1081295" cy="1124712"/>
          </a:xfrm>
          <a:prstGeom prst="rect">
            <a:avLst/>
          </a:prstGeom>
        </p:spPr>
      </p:pic>
      <p:pic>
        <p:nvPicPr>
          <p:cNvPr id="7" name="Picture 6">
            <a:extLst>
              <a:ext uri="{FF2B5EF4-FFF2-40B4-BE49-F238E27FC236}">
                <a16:creationId xmlns:a16="http://schemas.microsoft.com/office/drawing/2014/main" id="{568801A7-E9E7-49ED-9260-C0A16AB4779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67883" y="1337227"/>
            <a:ext cx="1064727" cy="1124712"/>
          </a:xfrm>
          <a:prstGeom prst="rect">
            <a:avLst/>
          </a:prstGeom>
        </p:spPr>
      </p:pic>
      <p:pic>
        <p:nvPicPr>
          <p:cNvPr id="13" name="Picture 12">
            <a:extLst>
              <a:ext uri="{FF2B5EF4-FFF2-40B4-BE49-F238E27FC236}">
                <a16:creationId xmlns:a16="http://schemas.microsoft.com/office/drawing/2014/main" id="{0C0D926B-6013-467C-A70C-DD26F4985C1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756878" y="1423732"/>
            <a:ext cx="1047136" cy="914400"/>
          </a:xfrm>
          <a:prstGeom prst="rect">
            <a:avLst/>
          </a:prstGeom>
        </p:spPr>
      </p:pic>
      <p:pic>
        <p:nvPicPr>
          <p:cNvPr id="17" name="Picture 16">
            <a:extLst>
              <a:ext uri="{FF2B5EF4-FFF2-40B4-BE49-F238E27FC236}">
                <a16:creationId xmlns:a16="http://schemas.microsoft.com/office/drawing/2014/main" id="{B0FC83C6-3032-45ED-B39B-D2F548373DDC}"/>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04915" y="1337227"/>
            <a:ext cx="1124712" cy="1124712"/>
          </a:xfrm>
          <a:prstGeom prst="rect">
            <a:avLst/>
          </a:prstGeom>
        </p:spPr>
      </p:pic>
      <p:pic>
        <p:nvPicPr>
          <p:cNvPr id="21" name="Picture 20">
            <a:extLst>
              <a:ext uri="{FF2B5EF4-FFF2-40B4-BE49-F238E27FC236}">
                <a16:creationId xmlns:a16="http://schemas.microsoft.com/office/drawing/2014/main" id="{6FD0A406-09AD-4387-B05D-A7F065B0A5FE}"/>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963497" y="1425936"/>
            <a:ext cx="830943" cy="914400"/>
          </a:xfrm>
          <a:prstGeom prst="rect">
            <a:avLst/>
          </a:prstGeom>
        </p:spPr>
      </p:pic>
      <p:sp>
        <p:nvSpPr>
          <p:cNvPr id="5" name="Footer Placeholder 4">
            <a:extLst>
              <a:ext uri="{FF2B5EF4-FFF2-40B4-BE49-F238E27FC236}">
                <a16:creationId xmlns:a16="http://schemas.microsoft.com/office/drawing/2014/main" id="{79DACD2F-72FF-4C7D-BFE7-101B88E8168E}"/>
              </a:ext>
            </a:extLst>
          </p:cNvPr>
          <p:cNvSpPr>
            <a:spLocks noGrp="1"/>
          </p:cNvSpPr>
          <p:nvPr>
            <p:ph type="ftr" sz="quarter" idx="14"/>
          </p:nvPr>
        </p:nvSpPr>
        <p:spPr>
          <a:xfrm>
            <a:off x="-40942" y="0"/>
            <a:ext cx="0" cy="0"/>
          </a:xfrm>
        </p:spPr>
        <p:txBody>
          <a:bodyPr/>
          <a:lstStyle/>
          <a:p>
            <a:endParaRPr lang="en-US"/>
          </a:p>
        </p:txBody>
      </p:sp>
      <p:pic>
        <p:nvPicPr>
          <p:cNvPr id="6" name="Graphic 5" descr="Snowflake with solid fill">
            <a:extLst>
              <a:ext uri="{FF2B5EF4-FFF2-40B4-BE49-F238E27FC236}">
                <a16:creationId xmlns:a16="http://schemas.microsoft.com/office/drawing/2014/main" id="{EE8D0A9B-C4B7-BE84-B2BB-87B8F7D004D7}"/>
              </a:ext>
            </a:extLst>
          </p:cNvPr>
          <p:cNvPicPr>
            <a:picLocks noChangeAspect="1"/>
          </p:cNvPicPr>
          <p:nvPr/>
        </p:nvPicPr>
        <p:blipFill>
          <a:blip>
            <a:extLst>
              <a:ext uri="{96DAC541-7B7A-43D3-8B79-37D633B846F1}">
                <asvg:svgBlip xmlns:asvg="http://schemas.microsoft.com/office/drawing/2016/SVG/main" r:embed="rId9"/>
              </a:ext>
            </a:extLst>
          </a:blip>
          <a:srcRect l="12001" t="12570" r="15231" b="12569"/>
          <a:stretch>
            <a:fillRect/>
          </a:stretch>
        </p:blipFill>
        <p:spPr>
          <a:xfrm>
            <a:off x="7762926" y="1288230"/>
            <a:ext cx="1093287" cy="1124712"/>
          </a:xfrm>
          <a:prstGeom prst="rect">
            <a:avLst/>
          </a:prstGeom>
        </p:spPr>
      </p:pic>
    </p:spTree>
    <p:extLst>
      <p:ext uri="{BB962C8B-B14F-4D97-AF65-F5344CB8AC3E}">
        <p14:creationId xmlns:p14="http://schemas.microsoft.com/office/powerpoint/2010/main" val="3684713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7A6DA87C-FFA5-4FC4-8AD7-6044967024F9}"/>
              </a:ext>
            </a:extLst>
          </p:cNvPr>
          <p:cNvSpPr>
            <a:spLocks noGrp="1"/>
          </p:cNvSpPr>
          <p:nvPr>
            <p:ph type="body" sz="quarter" idx="13"/>
          </p:nvPr>
        </p:nvSpPr>
        <p:spPr>
          <a:xfrm>
            <a:off x="457203" y="1155797"/>
            <a:ext cx="4743447" cy="4458725"/>
          </a:xfrm>
        </p:spPr>
        <p:txBody>
          <a:bodyPr anchor="ctr"/>
          <a:lstStyle/>
          <a:p>
            <a:r>
              <a:rPr lang="en-US">
                <a:solidFill>
                  <a:schemeClr val="tx1"/>
                </a:solidFill>
              </a:rPr>
              <a:t>Do not count on receiving help right away.</a:t>
            </a:r>
          </a:p>
          <a:p>
            <a:r>
              <a:rPr lang="en-US">
                <a:solidFill>
                  <a:schemeClr val="tx1"/>
                </a:solidFill>
              </a:rPr>
              <a:t>You must be prepared to help:</a:t>
            </a:r>
          </a:p>
          <a:p>
            <a:pPr lvl="1"/>
            <a:r>
              <a:rPr lang="en-US">
                <a:solidFill>
                  <a:schemeClr val="tx1"/>
                </a:solidFill>
              </a:rPr>
              <a:t>Yourself </a:t>
            </a:r>
          </a:p>
          <a:p>
            <a:pPr lvl="1"/>
            <a:r>
              <a:rPr lang="en-US">
                <a:solidFill>
                  <a:schemeClr val="tx1"/>
                </a:solidFill>
              </a:rPr>
              <a:t>Your household</a:t>
            </a:r>
          </a:p>
          <a:p>
            <a:pPr lvl="1"/>
            <a:r>
              <a:rPr lang="en-US">
                <a:solidFill>
                  <a:schemeClr val="tx1"/>
                </a:solidFill>
              </a:rPr>
              <a:t>Neighbors</a:t>
            </a:r>
          </a:p>
          <a:p>
            <a:pPr lvl="1"/>
            <a:r>
              <a:rPr lang="en-US">
                <a:solidFill>
                  <a:schemeClr val="tx1"/>
                </a:solidFill>
              </a:rPr>
              <a:t>Older adults</a:t>
            </a:r>
          </a:p>
        </p:txBody>
      </p:sp>
      <p:sp>
        <p:nvSpPr>
          <p:cNvPr id="4" name="Title 3">
            <a:extLst>
              <a:ext uri="{FF2B5EF4-FFF2-40B4-BE49-F238E27FC236}">
                <a16:creationId xmlns:a16="http://schemas.microsoft.com/office/drawing/2014/main" id="{3CDE5F69-330F-44B4-8003-CF37F7D9B58E}"/>
              </a:ext>
            </a:extLst>
          </p:cNvPr>
          <p:cNvSpPr>
            <a:spLocks noGrp="1"/>
          </p:cNvSpPr>
          <p:nvPr>
            <p:ph type="title"/>
          </p:nvPr>
        </p:nvSpPr>
        <p:spPr/>
        <p:txBody>
          <a:bodyPr/>
          <a:lstStyle/>
          <a:p>
            <a:r>
              <a:rPr lang="en-US">
                <a:solidFill>
                  <a:schemeClr val="accent1">
                    <a:lumMod val="75000"/>
                  </a:schemeClr>
                </a:solidFill>
                <a:latin typeface="Arial"/>
                <a:cs typeface="Arial"/>
              </a:rPr>
              <a:t>It Is Up To You To Be Ready</a:t>
            </a:r>
          </a:p>
        </p:txBody>
      </p:sp>
      <p:pic>
        <p:nvPicPr>
          <p:cNvPr id="11" name="Picture 10">
            <a:extLst>
              <a:ext uri="{FF2B5EF4-FFF2-40B4-BE49-F238E27FC236}">
                <a16:creationId xmlns:a16="http://schemas.microsoft.com/office/drawing/2014/main" id="{43F91104-B423-4D18-BD0F-40C552BC13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8528" y="1155797"/>
            <a:ext cx="3236079" cy="4865594"/>
          </a:xfrm>
          <a:prstGeom prst="rect">
            <a:avLst/>
          </a:prstGeom>
        </p:spPr>
      </p:pic>
      <p:sp>
        <p:nvSpPr>
          <p:cNvPr id="13" name="AutoShape 2" descr="data:image/jpg;base64,%20/9j/4AAQSkZJRgABAQEAYABgAAD/2wBDAAUDBAQEAwUEBAQFBQUGBwwIBwcHBw8LCwkMEQ8SEhEPERETFhwXExQaFRERGCEYGh0dHx8fExciJCIeJBweHx7/2wBDAQUFBQcGBw4ICA4eFBEUHh4eHh4eHh4eHh4eHh4eHh4eHh4eHh4eHh4eHh4eHh4eHh4eHh4eHh4eHh4eHh4eHh7/wAARCAFbAg8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rooooAKKRmCoWY4Cgkn2riP+FtfDzH/Ixp/4Czf/ABFROpCHxOx1YbA4rF3+r05Ttvypu33HcUVyej/EjwPq1/HY2PiG3e4kOEV0eMMfQF1Az7ZzXWU4zjNXi7k4jCYjCyUa8HF+aa/MKKKKo5wooooAKKKKACiiigAorHn8UaDB4ph8MS6gq6vMm+O28t8su0tndjb0Unr2rYpKSezNKlGpS5eeLV1dXVrruu68wooopmYUUUoGSAOtACUVjeGvFOg+JJLyPRdQW7aycJcARuuwnOB8wGfut09K2aUZKSuma1qNShN06sXGS6NWf3MKKKKZkFFFFABRRRQAUUUEgdSB9aACik3p/eX86Cyg8so/GgBaKTcuPvLj60b0/vr+dAC0UhZR1YD6mgMp6Mp/GgBaKTen99fzo3L/AHl/OgBaKQMpPDKfxo3p/fX86AFopNy4zuGPXNG9P7y/nQAtFIWUHBZQfrRuXH3l/OgBaKTen99fzoLKOrKPxoAWikDKejA/jRvT++v50ALRSblx95fzoDKTgMpP1oAWik3p/fX86Ny4zuGPXNAC0Um5f7y/nQWUHllH40ALRSblx95fzo3p/fX86AFopCyjqyj8aAynowP0NAC0Um9P76/nRuXH3l/OgBaKQMpOAyk/WloAKKXBz0pKACiiigAooooAjuv+PSb/AK5t/I14v+zFpOmah4S1SS+0uyvHS+Cq09skhUeUvALA4Fe0XX/HpN/1zb+Rr51+BnghfFPh6+u28Ra1pXkXQi8uxn2K/wAincR684rhxF/bU7K+/wCh9fkag8pxiqVORXp62b6y6LU7f9oLw94bs/h/PqEemWNjfwyxi1kgiWJiS43DC4z8uT7YrofDvjPS9P0Tw1p3iTUFtNYv7CKQRujkNnKglwCo+71JrLtPg5of9owXesa1retpAcpBfThkzkH0zjjkd65b406Za6p8ZfCOkXKf6JcW8MLovHyGZxgenFZzdSk3VUUr2VvmduFjgcxp08ulWlNR55uVrNe78KTvppd7a7HrHhvxZ4e8SSXkeianFemyKi4ZFYKu7OCGIAI+U8gnpWTcfFDwFb6gbGTxJbecG2kqjsgP++F2/jmub+PHkeGPhq1toFjDpyXtxHbTPbRiMiMBm+YgZI4xyf4q5zS7pIPC8Wjf8KQ1S4t2hCvMVJkkJHLh/KyCevWrqYmcJcml15P9DmwWQ4TE0PrSUnCTtFc1NNWSu25WT1eiS9X39q1HV9NsNEl1q6u0XT4ovOedAXXZ/eG3JPXtXO3PxO8C29jbXs3iGBYrkExARSFyASpJQLuUZUjJAzivOPDkOvWPwK8Y6VrWmajYx28Za0F3Gy/u3Iyqk9cEc/71b/wB8JeH28CW2tXWl2t3e3rS75J4xJtVZCoUA8D7ufxpxxFWpKMYpK6vr6k1cjy/BYerWxM5S5KnIuRx1TjzLdO3nv2t1PRvDuvaP4isftui6hDeQZwxQkFT6Mp5U+xFUvFPjPwx4Xlii1zVorSWUZSPazvj1KqCQPc15tZ2dr4O/aFs9K0KF7fT9UsgZraMnYpO/nHoCmfxqj4i1vwTofxF1fU/st/4v1iVvLa3eJDb2zZxtVsHkDC9D065zSlipKGtk07Pt/mFLh2hUxKVPnnTlBTilZS1drSb92Nne7enY9b8LeLfDnidZDoWrQXjR/fjAKOo9drANj3xiqEnxE8GRyajHLrsMTaa5juhJG67WDFdoyvznKnhc9K8i8Kai03x/wBIurbw3J4aW8iKy2bjG8GNyXA2rgEqOg/hq78KNA0rWvi74vuNUs47v7DdzPDHKu5AzTuMkdDwO9THF1J2UUr3a69rnViOGcFhfaVK0pqMacZpJxb1lytNrR7br112PS9P8XeA9U8Q2C2txaT6tdwGW0lNiwlaMB+Q5TjhX4JH601fih4DbTm1D/hIYRbrL5WTDIGLYzwhXcRgjkDFcJrkMNt+0zpMFtDFBEmn4WONAqqPs83QDgVT/Zk8OaLqOm6pq+oafBeXMM6wReegdUXYGOFPGST1pRxFV1PZpK92vusFbI8up4N4ypKo4qFOSV439+Ula/L0svx0ex6/4X8VeH/E8MkuhapDeCP/AFirlXT0JVgGAPY4waTxR4r8O+GY431zVIbPzPuIQWdh6hVBOPfFeXafa2+hftOR6dpEKWdpd2h82KMYU5hZzgdvmUGm/DvTrHxn8VvFer+ILX7W2nzLHbQXHKxjewHy+wTge9aLEza5bLmu15aHJUyDB05PESlL2CpxqW05/efKo3236226HeH4n+Axpf8AaX/CQwG2EoiOIpC4YgkZTbuAwp5xjiuvt5Fniimhbckqq6HpkEZBrw79pjwvoen6BZ65p+nQWd5Jdi3kMCBFdTGx5UcZGwdPU17V4f8A+QRpv/XtD/6AK1o1ajqShO2ltjz80wGCpYGji8K5e+5JqVtOW3ZK++/4IxfButeEdVl1FfDH2QPbuovTDaGD5iWxuJVd3Ruee/rWff8AxT8A2N3Jaz+I4DJGcN5UMkq59mRSD+Brzj4I6fPq2l/EPTLW5NtNdMsSSj+AkzfpUHh1dW8D6RNoviL4WRatbKS0l9DH5hdSTkl8MOBgADacDmuZYqpyRlZK99bO2/ke7U4dwSxdelKcpyi42jzRjJpxTbvJWdr2slc930nUrDVrGO+0y8hu7aT7ssThlPqOO/tVqvMvgWnhc/2zdeGL6/WKecNLpl0gX7IcnGAM5GOM5PAGea9NrtozdSCkz5LNMHHB4udGN7L+ZWe19V+uz3QUUUVqeeFFFFABXJfFT/kXYf8Ar6X/ANBeutrI8V6K2u6almtwICsok3FN3QEYxketCA8htP8Aj7h/66L/ADFaPjL/AJGzVP8Ar5auoh+Hk0cySf2qp2sGx9nPY/71Wda8DS6jq11frqSxieUyBPIJ257ZzVXA5PSv+RQ1z/rpbf8AoTVhsBtPHavSrTwTLBo99p51FWN20TB/JI27CT0zznNUT8OZiD/xNl/8Bz/8VRcDO+Jf/IZs/wDrxj/m1UfBf/IUuf8ArwuP/RZrtfE/hGTWr2G4W+WERwLDgxFs4JOevvUGieCZdNupZ21FZN9vJDjySMb1xnr2ovoB5qBwK29d/wCRe8P/APXCb/0aa6AfDmbH/IWX/wABz/8AFVev/BMt1p2nWY1FUNmjoW8knfubd0zxRcDkfAn/ACNth/vN/wCgNWJivSdB8Ey6Xq9vftqKyiEk7PJIzlSOufeqP/CuZv8AoLL/AOA5/wDiqLgZsv8AyTCH/sIn+RrmYB+/j/3x/OvTW8ISN4WTRPty7luTP5vkn0PGM+/rWYnw7mV1b+1VOCD/AMe5/wDiqLgc142/5G3U/wDruf5Cn6P/AMipr3/bt/6MNdbrngeXUtXur9dRWITybwnkE4/HNLZ+CZbfSb+wOoqxu/Kw/kkbdjZ6Z5zRcDzVh8p+lbvjj/kYW/694P8A0Utb5+HMxBH9rL/4Dn/4qr+u+CZdT1E3a6isQMcabfJJ+6oXOc+1FwOe+HX/AB8at/2DpP5iuVUfKPpXqXhzwjJo8l27XyzfaLZoBiIrtz3681kj4czY/wCQsv8A4Dn/AOKouBz+t/8AIs+H/wDcuP8A0bSeBv8AkbtN/wCup/8AQTXX33gmW50vT7IaiqmzWQFvJJ3b23dM8UaF4Il0vWLbUG1FZRAxbZ5JGeCOufei4Hm7D5j9TXUf80v/AO4l/StM/DqYkn+1V6/8+5/+KrU/4RCT/hFv7D+3Lu+0+f5vkn0xjGf60XA8+8Of8jDp3/X1F/6GKt+OP+Rt1H/rqP8A0EV1Om+ApbPUba7Opq4glWQr5BGdpBxnd7VLrvgiXU9XudQXUViEzBghhJxwB1z7UXA5LRf+RY1//ct//RlYbD5T9K9KsfBMttpeoWR1FWN4IwG8kjbsbd0zzmqJ+HM2P+Qsv/gOf/iqLgYHjb/kNp/16W//AKLWrvw3/wCQjqP/AGD5P5rXQ654Jl1O+W5XUViAhji2+ST91QuevtU/hrwjJo1zczNfLN51u0OBEVxkjnr7UXA8tUfKPpW5rH/IqaD/ANvP/owV0A+HMwAH9rL/AOA5/wDiqvXngmW40nT7Aaiqmz83L+STu3tnpnjFFwOO8F/8jXpv/Xb+hr1y/wBv2G43Ttbr5TZlXrGMH5h9OtclongeXTdWtr9tSWQQPuKCAjPHrmuzpS1GjgrG8sJ7GWS01CT+xTdQrODdMzpHtbMjnO6MM23gkEY7ZxXU+FnZ9HVt8jw+bILd3JJaHcdhyeSMYwe4wa1dzeppKLiCiiikAUUUUAMuFL28qLyWRgPqRXnfwC8L654U8N6hZ67aLazzXgljUSpJlfLUZypI6g16OelVP7T0z/oJ2P8A4Ep/jWUqcXNTe6v+J6GHxlaGFq4WEbxm4t6O/u3tb7y3XmnjvwrruqfF7wv4gsbNZdOsBF9plMyKU2ysx+UnJ4I6CvRILyzuJPLt7y2mfGdscyscfQGp6dSnGqrMWBx1bL6rqQSu01r2krPsYXj3w1beLfC91olzIYvNAaOQDOx1OVOO4z1FefWSfGzStLbQoLLSr1IwIYNRaZN6JgAEAsCcf7Sk/pXr1FRUoKcua7T8jfBZxUwtH2MqcZwvdKSvZ91Zre2vR9jyvVPDF14W+BniO01HUHv7+e3ea5lMjMoYlflXdzgfhk5OK5f4Tt8UNM8I2lz4cstN1fSbsytFBcTBWgYOVPUqeSpOASPxr2Lx5pFxr/g3VdFtJIo57y3MUbSkhAcg84BOOPSqvwz0C78MeCbDQ76WCW4tvM3vCSUO6RmGMgHow7Vg8N++XLdJLdep7dLPkssquqozqTq3cZLS3LurWtZ2Ss/I5r4deDPEC+KpvGvjW6il1h4/KhgiIKwrjHOOOnQDI5zmsLR/C3xC8A6/qr+EtN0zWbC/fer3EwWSMZJAJLK2efUg4z1r2aitPqkLKzd1166nnf6yYpzm5xjKMkouDXu2j8KSTTVump4he+DfidH430zxs/8AZmq6oGPmQeaEitl2lQvJG4AMT8vOfWuk+FfhTXdD8eeLdV1SzWC01GZmtXEyNvBmdugJI4I64r0uiiGEhGXMm97lYniXFYjDyoShFJxUdFb3VLmS3tp00289TzPWvCevXPx1sfFENmraTFaeW83nICG8mRcbc7urDt3qT4A+Ftc8KeH9StNds1tZp7tZI1EqSZUIBnKk45FekUVUcNCM+frdv7zCtn2JrYT6pJLl5YR2d7Qba676u+n3Hml54V12T4/WvitLNTpEdtsafzkyG8h0xtzu+8QOlVPEPhTxNonji78T/D+7sria8IN/pk8qgscjJ5I4/EEZ4616rI6Ro0kjqiKMszHAA9Sa848W+BdQvvE3/CZeB/EEGnarIojnyd8M4BHUrn0GRgg4HSsqtBRi+VNu999V6HoZdm861WKrTjCKpqmrxbhJJ3Snrdeq200POvjfH4+vfDtrqfi2OwsIBdCC30+1bf8AOyMS5IJ7Lgcn7x6V9CaFlNJ08MCCttFkHt8grzL/AIV54v8AEmtWl14+8SWt3ZWbiSO0sUKq7D1+VQvbnBJHHFerfQAD0FGFpyU5Td9bb7hxBj6NXC0MLTcW4czfImoq9rJX1e12zx74e/DvXINJ8Y6brSvpg1aRDazwzqzDa0h3fK3H3l4OM5qfSP8AhdHhywXRrfSdH1mC2UR2929wqtsAGOrqTj/aGfrXrVFXHCRikotqxzVeJa9epOVelCak07NOyaSjdaprRa62OB+FHgvUtAvNV17X7iCXWdWcvMsH3IwW3EehJPpwMV31FFb06caceWJ5GOxtXHV3Wq7vtoklokl2SCiiirOQKKKKACuV+J00sPh+FoZZIm+1KMoxU42t6V1VYnjTR7jWtKjtLWSKN1mEhMhIGAGHYH1oQHltrfXxuoQb26I8xf8Als3r9a0fF95eR+KNSSO7uEUXDAKsrAAfTNakHgHVo545DdWOFcMcM/Y/7tW9f8F6nqGt3l9Dc2axzyl1Ds2QD64WqugMTTLu7bwprTtd3BdZLbaxlbIyzZwc8VitfX20/wCnXXT/AJ7N/jXcWXg3UodC1Gwa4tDJdNCUIZsDYxJzx71nH4favg/6XYf99P8A/E0XQB8Rrq6i1e0WK5njBsoyQkhAJy3PFUvB93dyalcCS7uHAsbggNKx5CHB610/i7wrf6xfwXFvPaosdssREjMDkE+gPHNVvD/g3UtPvJppri0ZXtpYQEZs5ZcDqOlHQDhxfX2B/p11/wB/m/xra1u7u10DQWW7uFZoZixErAt+8PXnmro+H+r4/wCPux/76f8A+JrR1LwbqVzpel2qXFoHtI5FclmwSz7hjj0ougMHwRd3cniqxSS7uHUs2VaViD8jds1jfbr7/n+uv+/zf412/hvwbqWm63bX09xaPHEWLBGbJypHGR71nf8ACv8AV/8An7sf++n/APiaLgJJdXX/AArWGb7TP5n9oEb/ADDuxg8Z61zkN9fedH/p1194f8tm9frXev4U1BvB0ejfaLXz1ujMW3Ns24PHTOefSsiPwBqyyKxu7HAYH7z/APxNFwM3xleXkfirUUju7hEExAVZWAHA7Zp+k3d23hfXHa7uCy/Z9rGVsrlznBzxW54h8F6lqOuXl9Dc2axzyFlDs2QMd8LTrDwbqVvoupWL3FoZLrythDNgbGJOeKLgcO19fbT/AKdddP8Ans3+NbfjS7u49eZY7u4RfIhOFlYD/Vr71cPw+1cgj7XY/wDfT/8AxNaPiLwbqWpaobqG4tFQxRph2bOVQKeg9qLgZ3w/urqWfVfNuZ5NunyEbpCcHI5Ga5hb6+2j/Trrp/z2b/GvQfCvhS/0mW+a4ntXFxatCuxmOGOOTkdKxR8PtXwP9Lsf++n/APiaLgUtZu7tfDmhOt3cBmSfcwlYFsScZ55pPBV3dyeK9PSS7uHQyHKtKxB+U9s1v6j4N1K40jTLNLi0D2iyhyWbB3PuGOKTw54M1LTdctL6a5tGjhcswRmyeCOMj3o0A4pr6+3H/Trrqf8Als3+NdJ9quv+Fa+d9pn83+0Nu/zDuxjpnrTj8P8AVyxP2ux6/wB5/wD4mtj/AIRTUP8AhDv7G8+18/7X527c2zbjp0zn8KLgcd4fvbxte09WvLllN1GCDKxBG4e9WfGl5dx+KtQSO7uEQSDCrKwA+Uds1s6V4H1S01S0upLqyKQzJIwVmyQGBOPlqbxF4M1LUtbu76G5tFjmcModmyOAOcD2oAwtHu7tvDeuu13cFlS32sZWJXMnOOeKxWvr7af9Ouun/PZv8a7jT/BupW+j6nZvcWhe7WIIQzYG19xzxWcfh9q+D/pdj/30/wD8TRcCn4zu7uPWUWO7uEX7JAcLKwGTGM96ufDy6updQ1AS3M8gFhIQHkJwcrzzWj4h8G6lqOoLcQ3FoqiCKPDs2cqgB6D2qz4T8KX+kXV1LcT2rrNavCojZiQSRycgccUdAPPlvr7aP9Ouun/PZv8AGtrVru7Xwxobrd3AZvtG5hK2Ww4xk55q6Ph9q4AH2ux/76f/AOJrRv8AwbqVxoumWKXFoJLTzd5LNg72BGOKLgc74PvLyTxRpySXdw6mblWlYg8HtmvXK4Pw/wCC9S0/W7S+mubNo4ZNzBGbJGD0ytd5SYBRRRSAKKKKACiiigCO7/49Jv8Arm38jXz58AvAXhbxX4b1C81zTmuJoLsRRss7x4Xy1OMKRnkmvoO6/wCPSb/rm38jXzt8DNP8eXnh6+fwl4g07TLVboCaO5gDs8mxeQdjcYwK4MUk61PmjffT7j7Th2VWOWYx0q3snen712ususU3qb/xV+HWg+EfC7+KPCrXelX9hJGQUuGYPudV53EkYznjj1Br1Xwjq/8Aafg3TNavGWA3FoksrSkIFJHJPYc15/qPw88eeJ5YLXxl4xtJ9Kjfe8FlDsMhz0ICqPXk5x6VyfxA1/Qrz4it4a8Sajd2PhXRUECW1sjEzSKoGGxz3PPoPU5rPn9hJzUeVOyttr38jteFecUIYWdf21SHNOUoqUmo6JRV0nJt6rse/wBrdWt0rNa3UFwF+8YpVcD64NLJdWsdwltJdQJO/wByJpAHb6LnJr5p1PxD4H8M65putfDjVL23dZgl7ZzJJ5TxHq2X59sZPUEYxz0Xxks21v4z+FrS1upLRr2yhVLiM/PGrSS8g+uCa0+ve67K7TS0fc4nwjavCM5yhCUZSvKFpLk3Tjf8U3oe6QXFvcO6W9xDM0Z2uscgYofQgdKibU9NWYwtqVksobaUNwgYN6YznPtXA+JfBS+Fvh1rlv4DtrhNQu0j89/Od5ZlUncV54bDN0x1ry3w1D8JLjSItO8RprGla/ws93MXysnUsMZULnpuGcdfWqqYmdNqLST9dPTY58Bw/hsbSnXpVJyina0YJy2TcnHm0V9Fa7Ppo9arSajp0c5gk1CzSYHaY2nQNn0xnOa8W1fXNf8ABvwYSNfEdnqUt5c+Rp15bSGQpBtyRuIB3ADjPIz7Ct/Svgn4VbREXU2vbnVJUDyXv2ghkcgfdHTAP94E+9UsRObtCOtru7MJ5JhsLB1MXWai5OMeWN2+W13ZuNkr26u9+x6hPLFBE0s8scMa/eeRgqj6k8CoJNR06OOOWTUbNI5ATG7XCAOPY55rwODWr9/hf488H6pdteyaIyRwyuCSYxcKhBJ9149K2fhZ8LvD3iHwFY6przXd5NdRuLcCdkW1QOwAQDjOQTzkc9KiOLlUkowj0vv52Omtw3h8HRnWxlZpKaiuWN7pxUk1dq2j1ue2IyuiujK6MAVZTkEeoPeq9zqGn20piudQs4JAMlJZ1VsfQmvI/gPd6lbTeL/Ctvc+aumSv9ie4c7Vbc6DOAcL8gJx+VczDp/wxsVum8feIf7d1y4mcy3FjJLIkY7cqBz9cj0pvFtwjJJK/d2Wgo8MxjiqtCc5S5eW3JDmk1JXTtdJJLe732PafiWVf4beImUqyNpc5BByCDGeR61zv7OYA+FVkAAB9puP/Rhrz34Z6pLN8N/iHo8d1Nc6faWUslm0rEkIyyAcdshQcepNehfs6f8AJK7L/r5uP/RhqKNVVa0Z/wB1/mdWZZbLLMqr4WTvy1Ya7bwbWnTRnolFFFegfEBRRRQAUUUUAFFFFABRRRQAVzXxGvLux0OKazuJbeQ3KqWjbBI2tx+grpawPHel3mr6PHbWKK8qzq5DOFGArDv9RQgPPLbxDrrXMStq14QXUEeYeRmr/irXNYt/EmoQW+p3UUUc7KiLIQFHoKW38FeIEuI3a3hwrgn9+vQGrniPwlrd9r99eW8ETQzTM6EzKCQfaq0AradrWryeGNXuH1K6aWJ7cRuZDlcsc4+tZDeIte2n/icXv/f010dj4U1qHw9qlnJBEJrh4TGBKuCFYk89utZh8EeIsH/RoP8Av+tGgGn4/wBW1Sz1W1jtNQuIEazR2VHwCxLZP6VT8Ka1q9xqFwlxqV1Kq2c7gNISAwQkH6itbxr4b1bVNRt57OGN0S1SNi0oX5gTnr9areG/CutWN9NLcQRKj2s0QIlU/MykD9aOgHNjxFr2B/xOLz/v6a19Y1rV4tD0SaPUrpJJoZTIwkOXIkIGfwqAeCPEWP8Aj2g/7/rWnqvhTWrjR9ItooIjJaxSLKDKowWckY9eKNAKfg7WtXuvEtlb3GpXUsTs25HkJB+Qmsn/AISLXv8AoL3n/f010XhbwprWn6/aXl1BEsMbMWIlUnlSOn41mf8ACEeIf+faD/v+tAGlJq+qD4exXo1C4+0m+KGXf823B4z6VgReIddMqA6veEFhn96fWuqfw1qx8Dx6UIY/tS3hlK+aMbcHv071iReCfECyoxt4cBgT+/X1o0Af4t1vWLbxLqFvb6ndRRJMQiLIQFGBwKdpetavJ4b1meTUrppYvI8tzIcplyDj61a8TeE9bvtfvby2giaGaUshMygkY9Kdp3hTWodB1WzkgiE1z5PlASqQdrknntxRoBzjeIte2n/icXnT/nqa2PF+tava620NvqV1FH5ELbVkIGTGpJ/Oq7eCPERU/wCjQf8Af9a1PFHhXWr/AFdrm2giaMwxLkyqOVQA/qKAE8Datql5PqQutQuJhHYu6B3ztYYwR71zi+ItewP+Jxef9/TXW+D/AA3q2mzag13DGons3iTbKDljjHSsIeCPEWB/o0H/AH/WgCfVta1ePw/os0epXSyTJOZHEhy+JMDP0FJ4P1vWLrxNYW9xqV1LE8hDI0hII2nrV3U/CmtT6JpNrHBEZbZZhKDKoA3PkYPfijwv4U1rT/EFneXMESwxOWciZSQMEdPxo0A51vEWvbj/AMTe86/89TXQ/wBr6p/wrz7d/aFx9p+3+X5u87tuOmfSs5vBPiHcf9Hg6/8APda3P+Ea1b/hB/7J8mP7V9s87b5oxtx69KAOf0LXtam1uwhl1S7eN7mNWVpCQQWGQas+L9b1i28S31vb6ldRRJIAqLIQANo6VLo/g/XbbV7O5mt4RHFOjuRMpwAwJqfxP4T1q/8AEF5eW0ETQyuGQmZQSMAdPwoAqaTrWryeH9amk1K6aWFYPLcyHKZkwcfUVkN4i17B/wCJxef9/TXR6Z4U1qDRNWtZIIhLcrCIgJVIO18nntxWYfBHiLB/0aD/AL/rQBY8W61q9tqyR2+pXUSG1hbashAyYwSfxNW/Aer6peX18l1qFxOqWTuod84YEYP1pfE3hXWr/U1ntoImQW8UZJlUfMqAH9RVnwZ4b1bTLy8kvIY1WW0eJNsobLEjHT6UAckviLXto/4nF50/56mtfVNa1ePw5o08epXSyzef5jiQ5fDgDP0FQL4I8RBR/o0H/f8AWtPUfCmtTaDpVnHBEZrbzvNBlUAbnBHPfigCh4U1zWLjxJYQXGp3UsTy4dGkJDDB616lXnXhrwnrdjr9leXEESwxSbnImUkDB7V6LSYBRRRSAKKKKACiiigCO6ybWYDkmNv5V5V+zFZXtj4S1WO+s7m0dr8MqzxNGSPKXkBgK9ZpSSepJrKVLmqRnfa/4no0MwdHB1sLy6VHF37ct/zuJXkHjfS9c8I/EafxzpGhrren30Pl3lsqZeM8ZOME8lQc49R716/QKKtJVEtbNBlmYywFSUuVSjJOMk+qfmtV5NHj8viTxT4y1uw0/wALeF7vQLKOVXvr2+s0B285XDKRjjtkk46d3ePrC+k+P/hC6hsrqW2ihhEk6QsUTEkvVgMDqPzr18knqSaMnGMnFZPDOS96V3dP7j0YZ/GlU5qNFRioyja7b95Wbcnq/JbI5r4kW/iefwtN/wAIjeG31SNg6gBSZFHVRuBAPp0rz+7+ILX2mPY6/wDC3U7zUeY5I2s98LuOOWK5/Q4r2Sl3N/eP51dSjKTvGVvxOXA5nRw9JU6tBTs7ppuMl5XW60+XRnhGjfC3Xrz4TXun3gFrqM14L20tJCMRYBBUn+EsD+grZtPih4msdLGm6h4B1iTW4QsQMcbeQ7YA3FsHH0GR7167S7mx1NZxwvJb2craWO6rxJ9bcvrtFVE5OSV3GzdrrTdOyun63PDR4N1vTfhL4v1PVrdn1vWykzW0MZZ0HnKxXAzkkknA6Yr0P4MQT23wx0KC5hlgmSJ90cqFWX96/UHkV14pDVUsNGnJST6W/G5zZhn1bHYeVGrFaz57rpaPKopdkjwPwn4f16+vvidZ2dvdWdxelxaySRMiy/v5CVVjgHcvGR/ezUXgW/h8O6TDpTfCi+u/EkLMguXtQUkcngmRh8o9hxxX0EST3NG5sYyayWC5bNS1V+nnc9GpxXKqpxq0U4y5XZSktYxUdWrXTS2PnDwvaeItE/4TrRtW8OX/ANs1fTpnElvAWhRgkr4BHUEsFAGTniup8Ea5rHgn4KaddQ+GrzUbttRmia0KOjqpLtvICk4+UDp3r2bJ9TRubOcnNOng3T+GXdfe7k4zieOMVq1BNOUZSV2k+WLj6q6ts+hBYzNcWNvcSRmJ5YkkZD1QlQSPwzipqKK7T5STTegUUUUCCiiigAooooAKKKKACue8fale6Xo0VxYzeVK1wqFtobjax7j2FdDXOfEOwvNR0SKCxt3nkFwrFVxnG1hnn6ihAcXb+MPEL3ESNfghnUH9ynTP0q74l8Ua5Z+IL+1t70JDFMyovlIcAe5FZlt4X8QLcxM2lTgB1JOV4GfrV7xR4d1u68R6hc2+mzSQyTsyOCMMPXrVaAWbDxNrcvhzVbuS8BmgeARt5SfKGYg8YwelZR8ZeI8H/iYD/vzH/wDE1oaf4f1qPw1q1tJp0yzTPAY0JGWCsScc9s1kt4W8RYP/ABKZ/wA1/wAaNAOl8ceIdX03UraGyuhEj2qSMPLVssS2TyPYVV8M+JtbvL+eK5vA6LaTSAeUgwyoSDwPWpvHmiatf6pbS2djLMiWiIzLjhgWyOT71U8LeH9atdQnkuNOmjRrOeMEkcsyEAde5o6AZ48ZeI8f8hAf9+Y//ia1dW8Ta3Bo2j3EV4FluYpWlPlIdxEhA7ccelYg8LeIsD/iUz/mv+Na2r+H9am0TRYItOmeSCKVZVBGUJkJGefSjQCXwn4m1u+8Q2lpdXgkhkZgy+UgzhSeoGe1Zf8AwmXiL/oID/vzH/8AE1f8IeH9as/Elnc3WnTRQozbnYjA+Uj196yf+EW8Q/8AQJn/ADX/ABo0A6WTxDq48CRamLofa2vTEZPLX7uDxjGKw4vGHiJpUU34wWAP7lPX6VryaJqx8ARaeLCX7UL4yGLjO3B561gxeF/EAlQnSZwAwJ5X1+tGgGv4o8Ua5ZeIb60trwJDFKVRfKQ4GB3IzTtN8Ta3N4f1a6kvAZrfyPKbyk+Xc5B4xzxVfxX4e1u78SX9zbabNLDJMWRwRhhge9P0zw/rUXh3WLaTTplmn8jykJGW2uScc9hRoBnt4y8R7T/xMB0/54x//E1q+KvE2t2OsNb2t4EjEMTY8pDyyAnqPU1ht4W8RbT/AMSmfp6r/jWv4t8P61d6001tp00sfkxLuBGMiNQR19RRoBf8GeIdX1GbUFvLoSCGzeWP92owwxg8CsAeMvEeB/xMB/35j/8Aia2/BGiatYzak13YywiWyeNN2PmY4wOtc8PC3iLA/wCJTP8Amv8AjRoBt6p4m1uHQ9IuY7wLLcLMZW8pDu2vgduOPSk8K+J9bvvEVlaXV4JIZXIdfKQZG0nqBmo9V8P61NoOjW8enTNLAkwlUEZTMmRnn0pPCXh/WrPxJY3Nzp00UMchLuSMAbT70aAUm8Y+Itx/4mA6/wDPGP8A+Jrd/wCEh1f/AIQT+1PtQ+1/bfK8zy1+7jpjGK5tvC/iHcf+JTP19V/xrf8A7E1b/hX/APZ/2CX7V9u8zyuM7cdetGgFHRfFevXGsWVvNfBo5biNHHkoMgsAe1WPFPifXLHxDe2lreBIYnARfKQ4G0HqRmqOh+G9dg1qxmm0ydI47iNnYlcABgSetWPFnh/WrvxJfXNtp00sMkgKOCMEbR70aAT6X4m1ubQtXuZLwNLbrCYm8pBt3Pg9uePWso+MvEeD/wATAf8AfmP/AOJrQ0rw/rUWgazbyadMss6wiJSRltsmTjnsKyW8LeIsH/iUz/mv+NGgG34o8Ta3ZaosNteBIzbwuR5SH5mQEnkepq14K8Q6vqV5ex3l0JFis3kQeWowwIweB71Q8V+H9au9VSa206aVBbQpuBH3ggBHX1q34G0TVrG9vnvLGWFZLJ40LY5YkYHWgDEXxl4j2j/iYDp/zxj/APia1dS8Ta3D4f0i6jvAJrjz/Nbyk+ba4A4xxxWGvhbxFtH/ABKZ+nqv+Na+p+H9al8O6Pbx6dM00Hn+agIyu5wRnnuKNAHeGPFGuXniCytbm9Dwyy7XXykGRg9wK9JrzHwt4e1u18R2NzcabNFDHLudyRgDB969OpMAooopAFFFFABRRRQAUUUUAFFFFABRRRQAUUUUAFFFFABRRRQAUUUUAFFFFABRRRQAUUUUAFFFFABRRRQAUUUUAFYXjbVrrRtJjurNYjI04jPmKSMFWPqPQVu1y/xLt7i60GGO2t5Z3FypKxoWONrc4FNAc3B471t540aOywzhT+6Pc/71XPEHjLV7DXL2ygS0MUExRN0ZJwPXmuXtdJ1UXUJOmXoAkXJNu/r9K0PFumalN4n1KWHT7uSNrhirLAxBHqCBVAbdl4w1abQdSvnS1822eERgRnHzsQc8+1Zp8fa5g/u7L/v0f/iqi03TdRXwtrMTafdrI72+xDCwLYZs4GOcVjNpGrbT/wASu+6f8+7/AOFAHc+MfFGpaRqFvb2q2xSS2SVvMQk7iTnv04qt4e8YatqF7NDOlqFS1llG2Mg7lUkd+lVfiHYX1xq1o9vZXMyizjUmOJmAOW44HWqXhHTdRh1G4abT7uNTZTqC8LAElDgcjrS6ASjx9rmP9XZf9+j/APFVpan4w1a20nSrqNLXzLuORpMxnGVfaMc+lceNI1bA/wCJXff+A7/4Vs61puovoOhRpp92zxwzB1ELEqTISMjHFAGv4Z8YatqWu2tjcJaiKUsG2RkHhSfX2rN/4T3XP+edl/36P/xVReC9N1GDxRZSzafdxRqzbneFgB8jdSRWP/ZGrf8AQLvv/Ad/8KAO3fxTqa+DI9YC232lrswkbDt24PbPXisePx5rjSKpjssFgP8AVH/4qpZNPv8A/hXMNt9hufPF+WMflNuxg84xnFc7DpOrCZCdLvgNw/5d39fpQB1fiPxjq2n67eWNuloYoZSqb4yTjHfmnWHjDVp9D1O9dLXzbXyfLxGcfMxBzzWL4w03UpvFGoyw6fdyRtMSrpCxBGB0IFP0rTdRTwzrcTafdrJJ9n2KYWBbDnOBjnFAErePtcAJ8uy/79H/AOKrS8SeL9W07VTa26WpjEUb/PGScsgY9/U1x7aRq20/8Su+6f8APu/+FbPjLTdRm11pIdPu5E8iEbkhYjIjUHkCgDoPCXijUtVlvlultgILR5k2IR8wxjPPSsQePtcwP3dl/wB+j/8AFVP4CsL63n1Q3FlcxB7B1XfEy7jxwMjk1zS6Rq20f8Su+/8AAd/8KAOw1Hxhq1vo2l3kaWvmXaymTMZx8r4GOfSk8NeMNW1HXrSxuEtBFM5VikZBxgnjn2rJ1jTdRfw7ocaafds8aT71ELErmTIyMcUngzTdRh8U6fLNp93FGshLO8LAD5T1JFAE7ePdcDEeXZdf+eR/+KrZ/wCEp1P/AIQv+2Ntt9p+1+TjYdu3HpnrXEtpGrbj/wASu+6/8+7/AOFdH/Z9/wD8K4+zfYbnz/7Q3eV5Tb9uOuMZxQA/SfG2sXWq2lrLHZiOadI22xkHBYA45qfxJ4w1bTtdu7G3S0MULhV3xknGAeefeue0DS9Tj12wkk028RFuYyzNAwAAYck4qz4y03UZvFF/LDp93JG0gKukLEH5R0IFAGzp3jDVrjRtUvJEtfMtViMeIzj5nwc8+lZp8fa5g/u7L/v0f/iqi0jTdRTw7rkb6fdq8iQbFMLAtiTJwMc1jNpGrbT/AMSu+/8AAd/8KAOw8R+L9W0/UVt7dLUoYIpPnjJOWQE9/U1Z8IeKdS1a7u4rpbYLDavMuxCDuBGM89Oa5/xhpuozawjw6fdyL9lgXckLEZEYBHAq58P7C+t7+/a4srmENYyKpkiZQTkcDI60dAIF8fa4QD5dl/36P/xVaWoeMNWg0PS71EtfNuvO8zMZx8jADHNceukattH/ABK77p/z7v8A4Vs6rpuov4Z0SJdPu2kj+0b1ELErlxjIxxmgDU8O+MtW1DXLOynS0EU0m1tsZBxg9Oa79s7TtxnHGema8o8I6bqUPibT5ZtPu441myzPCwAGD1JFesUmBzlvqmr3aW9oj2dteS3FxG0ojaSNViYjABIJJ45yKgi8Qahc232+JbeKC3jgaeEoWaUyHB2tkbQO3Bz7Vt3Oj6dcW/kSW7BPNaYFJXRg7EliGUgjOTkA4pJNF0uSeCY2ihoFVYwrMqYX7oKg7Wx2yDjtSQM0KKKKACiiigAooooAKKKKACiiigAooooAKKKKACiiigAooooAKKKKACiiigAooooAKKKKACiiigAooooAKxvF+sy6HpiXcUCTM0wj2uSBggnPH0rZrk/imC3h6HAJ/wBKXoP9lqaAyofiDeSTRx/2bbjcwXPmN3NWtc8cXWnaxd2KafBIsEpQMzkE471wdoj/AGuH5G/1i9vetHxijHxXqZCsR9pbtTsB1tp41up9Fv8AUDYQK1q0Sqoc4beSDn6YqgfiJe4P/Estv+/jVjaWrf8ACI62NrZ8y27f7TViMj7T8jdPSiyA9L8VeLbjRr6C3is4ZhJbrMSzkYJJGOPpUGheNbrUbuWF7CCMJbyzAq5OSi5ArE+JSsdYs8KT/oMfQe7VR8GKw1O5yrD/AEC47f7BotoBsj4iXuP+QZbf9/Gq/qHjW6tdM027WwgZryORmUucLtfbxXngR8D5G/KtvXVb/hHvD/ytxDN2/wCmposgOo8PeNbrVNZt7CSwgjWUkFlckjCk/wBKof8ACxL3/oGW3/fxqxvAqsPFlgSrAbm7f7DVibH/ALjflRYD0t/F1yvhNNa+xQ+Y10YPL3nbjB5z+FZUfxCvWkVf7Ntxkgf6xqoyq3/CsYRtbP8AaJ4x7GuahR/Oj+Rvvjt70WQHf6942utN1m6sI7CCRYJNgZnIJpbLxrdXGj6jfNYQK1p5W1Q5w29iDmuU8aqx8WalhWI889vYU/SFb/hFddG1s/6N2/6aGiwGyfiJegE/2Zbf9/GrQ1/xpdaZqRtI7CCRRHG+5nIPzIG/rXnTI+0/I3T0rd8bqx8QNhWP+jwdv+ma0WA6/wAM+LbnV5LxJLOGL7PbNMNrk7iO1ZA+Il7gf8Sy2/7+NVT4dqwuNWypH/Evk6j3FcsqPtHyN09KLAeh3/jW6ttK029WwgZrxZCylzhdr7eKPD/ja61PWbWwksII1mcqWVySOCf6Vy+tK3/CNaB8rfcuO3/TSk8Dqw8W6cSrAeae3+yaLAbZ+Id6CR/Zlt1/56NWt/wl1z/wif8Abf2KHzPtXkeXvOMYznNeasj7j8jdT2rp9rf8KwxtOf7R6Y9qLAaumePLu81K1tG063RZpkjLCRsgEgZ/Wpdf8bXWmazdWEdhBIsLhQzOQTwD/WuM8Oo//CQad8rf8fUXb/bFWvG6sfFmokKxHmjt/siiwHVWHjW6udK1G9awgVrNYyqhzht7beaoH4iXuD/xLLb/AL+NWNoqt/wjOv8Ayt9y37f9NKxGR9p+RunpRYD0TXvGl1pt+tslhBIDDHJlnIOWUNj9an8L+LbjWLm6hksoYhDbNMCrk5II45+tch41VjrSYVj/AKJb9v8ApmKu/DhWGoajlSP9Ak6j3WiwFsfES9IB/sy2/wC/jVfvfGt1b6Pp18thAzXfm7lLnC7GwMV52qPtHyN09K3NYVv+EV0EbWz/AKT2/wCmgosB02heN7rUdYtbGTT4I1nk2llckjiu3rx7wYjDxXppKsB53p7GvYaTAKKKKQBRRRQAUUUUAFFFFABRRRQAUUUUAFFFFABRRRQAUUUUAFFFFABRRRQAUUUUAFFFFABRRRQAUUUUAFFFFABWV4n1pdC09Lxrdpw0oj2q+3qCc5x7Vq1yXxU/5F2H/r6X/wBBehAVoviHFJKkf9lyjcwXPnjufpVjV/HMenapc2DabJIYJDGXEwG7HfGK83tGH2uHkf6xf5itLxkR/wAJZqnI/wCPlqqwHcWvjaOfSb3UP7OkUWrRqU84ZbeSOuOMYqkfiNCBn+yZf/Agf/E1zOlEf8IhrnI/1lt/6E1YbMNp5HSiyA9W8R+Lo9FvIrdrF5jJCs24ShcZJGOntUGj+No9SuZIBp8keyCSbJmBzsXOOneua+JhH9s2fI/48Y/5tVHwWR/alzyP+PC4/wDRZotoB04+I0OP+QTL/wB/x/8AE1cvvG0drYWF4dOkYXiO4UTAbNrbeuOa8wDDA5Fbmukf8I74f5H+om/9GmiyA7PRPG0eqarBYLp0kRmJG8zAgYBPTHtVP/hY0P8A0CZf+/4/+JrmPAhH/CW2HI+83/oDVibh6iiwHqjeLo18NJrf2GTa1wYPK80Z6HnOPas5PiJCzqv9lSjJA/14/wAKxJSP+FYQ8j/kIn+RrmoGHnx8j74/nRZAelaz44j03VbmwbTpJTA+zeJgA34YpbTxtHcaXfX406RRaeXlPOBLb2x1xxiuJ8bEf8JbqfI/15/kKfo5H/CKa9yP+Xb/ANGGiwHTH4jQgE/2TL/4ED/4mr2teNo9MvzaNp8kpEaPuEwH3lDY6e9eXsw2nkdK3fHBH/CQtyP+PeD/ANFLRYDufD/i6PWJLpFsXh+z27TkmUNux26Vlj4jQ4/5BMv/AIED/wCJrH+HRH2jVuR/yDpP5iuVVhtHI6UWA9PvPG0dtpthenTpGF4JCF84Dbsbb1xzmjRfG8eqarb6eunSRGdtu8zAgcE9Me1cZrZH/CM+H+R9y4/9G0ngYj/hLtN5H+tP/oJosB1B+IsIJH9lS/8Af8f4Vp/8JdH/AMI1/bf2GTb9o8jyvNGenXOK8rZhuPI6munyP+FX9R/yEv6UWA6HT/HsV5f29oNMlQzyrHuM4ONxxnp71LrXjePTNVuLBtOklMLbd4mAB4B6Y964Dw4R/wAJDp3I/wCPuL/0MVa8cEf8JbqPI/1o/wDQRRYDtbPxtHc6bf3o06RRZiMlfOB3b229ccYqkfiNDj/kEy/+BA/+JrmdFI/4RjxByPuW/wD6NrDZhtPI6UWA9Q1nxtHpt4LZtPklJijk3CYD7yhsdPepvD3i6PWLi4hWxkh8mBpsmUNnGOOnvXDeNyP7bTkf8elv/wCi1q78NyP7R1Hn/mHyfzWiwGwPiNCQD/ZMv/gQP/iau3fjaO30uxvjp0jC78zCecBt2NjrjnNeYKw2jkdK3NYI/wCEU0Dkf8vP/owUWA7LR/HEepapb2C6dJGZ327zMDjj0xXW1454LI/4SvTeR/rv6GvY6TAKKKKQBRRRQAUUUUAFFFFABRRRQAUUUUAFFFFABRRRQAUUUUAFFFFABRRRQAUUUUAFFFFABRRRQAUUUUAFFFFABWX4l1Kx0uwS41C3a4iaUIFCK2GwTnDcdjWpXJfFT/kXYf8Ar6X/ANBehAQReMPDTyoi6TIGZgAfs0fBz9asat4o0Cz1O5tLrTJJZ4pCsji3jO4+uScmvNrT/j7h/wCui/zFaXjL/ka9U/6+WqrAdzbeJtBl0q8u49NkWCBoxKnkRjcWJC8ZwcY71TPjLwxj/kES/wDgNF/jXL6V/wAijrn/AF0tv/QmrDb7p+lFgPV/EPiHRtNu4ob6weeR4VkVhCjYUk4HJ9jUGkeJtBvLmSK102SJ1gkkYmCMZVVyRwe4rmfiX/yGbP8A68Y/5tVHwZ/yE7n/AK8Lj/0A0WA6geMvDOP+QRL/AOA0X+NXL3xNoMFhY3E2myPFco7Qr5EZ2ANg8E8c+leXjoK29d/5F7w//wBcJv8A0aaLAdrovibQb7VILS002SKeQkI5gjXGAT1Bz0FU/wDhMvDP/QIl/wDAaL/GuX8Cf8jbYf7zf+gNWJRYD1VvEOijw4mpmwf7G1wYhF5KZD4POM4/Gs9PGHhlnVRpMoJIA/0aL/GsKX/kmEP/AGET/I1zMH+vj/3x/OiwHpmseKNAstUuLS602SWeJ9ruII23H6k5NLa+JtBm0y9uo9NkWG38vzU8iMb9zYXjODg+tcR41/5G3U/+u5/kKfo//Iqa9/27f+jDRYDqD4y8MYP/ABKJf/AaL/Grus+JtBsb4293psksojRtwgjbhlBAyT6EV5c33T9K3PHH/IwN/wBe8H/opaLAd3oPiHRdRkulsrB4TDA0shMKLuQdRweazB4y8M4/5BEv/gNF/jWL8Ov+PjVv+wdJ/MVyq/dH0osB6heeJtBh06xuZdNkaG4EhhXyIzsCtg8ZwMn0o0bxPoN9qlvaWmmyRTythHMEa4OCeoOa4vW/+RZ8P/7lx/6Npvgb/kbtN/66n/0E0WA6s+MfDOT/AMSiX/wGi/xrR/4SHRf+Ec/tT7A/2P7R5XleSmd+OuM4/GvK2+8fqa6f/ml//cS/pRYDorDxZ4duL63t4dLkSWWVURjbxjDE4ByDUus+J9BsdUuLS602SWeJsO4gjbJwD1JzXn/hz/kYNO/6+ov/AEMVa8cf8jbqP/XUf+giiwHbWfibQZtOvrqLTZFhtxGZl8iMb9zYHGcHB9apnxl4Zx/yCJf/AAGi/wAa5bRf+RZ1/wD3Lf8A9GViN90/SiwHqOseJtBsrwQ3WmySyGJHDCCNvlZQQOT2Bqbw/wCIdG1Ke4jsbB4GjgaRyYUXKjGRwfeuE8bf8htP+vS3/wDRa1d+G/8AyEdR/wCwfJ/NaLAbY8ZeGMD/AIlEv/gNF/jVy78TaDDplldSabI0Nx5nlJ5EZ2bWw3GcDJ9K8vX7o+lbmsf8iroP/bz/AOjBRYDs9I8UaBeanb2trpskU8r7UcwRrg/UHIrq68d8F/8AI16b/wBdv6GvYqTAKKKKQBRRRQAUUUUAFFFRXlzb2dpNd3UqwwQoZJJG6IoGSTQBLRXNf8J94L/6GbT/APvs/wCFH/CfeC/+hm0//vs/4UAdLRWboev6Lrnnf2PqdvfeTt83ymzsznGfrg/lUV34m8PWerDSbrWLSG/LKogd8NlgCo/HIoA16KKKACisnWvEvh/RZ0t9W1e0spXXeqStglfWna34i0LRHhTVtVtrJplLRCVsbwOpH5igDUormv8AhPvBf/Qzaf8A99n/AAo/4T7wX/0M2n/99n/CgDpaKZbzRXFvFcQSLJDKgeN16MpGQR+FPoAKKKKACiiigAooooAKKKKACiiigAooooAKy/Es+kW9gj61GklsZQFDRlxvwccD2zWpXJfFT/kXYf8Ar6X/ANBehAQRan4CMqBLODeWG3/RG6547VY1bUPBcWp3MeoWsLXayETE2xYlu/OOa82tP+PuH/rov8xWl4y/5GvVP+vlqqwHc21/4NbSrySG1iFmjR/aF+zEAkk7OMc85qmdU+H+P+POD/wDb/CuX0r/AJFHXP8Arpbf+hNWG33T9KLAereIb3wrBdxLrFvFJMYVaMtbl/kycDI/HiodIv8AwbLcyLp9rCsogkZyLYr+7C/MOnp2rmfiX/yGbP8A68Y/5tVHwZ/yE7n/AK8Lj/0A0dAOoGqfD/H/AB5wf+Abf4VcvdQ8GpYWL3NrEbd0c2oNsSAob5sDHHNeXjoK29d/5F7w/wD9cJv/AEaaLAdrouoeDZtUgj021iS7YnymFsVIODnnHHGap/2p8P8A/nzg/wDANv8ACuX8Cf8AI22H+83/AKA1YlFgPVWvfCn/AAjiXDW8X9lm42qn2c48zB52/nzWcmp+AS6hbODdkY/0Ruv5Vhy/8kwh/wCwif5GuZg/18f++P50WA9M1jUPBkWqXEeo2sL3aviZjbFiW+uOaW1v/BraZeyW9rELRPL+0gWxAOW+TIxzzXEeNf8AkbdT/wCu5/kKfo//ACKmvf8Abt/6MNFgOoOqfD/HNnBj/rzb/Crms3/g6G+KalaxPcbEJJtix2lRt5x6Yry9vun6VueOP+Rgb/r3g/8ARS0WA7rQL3wrPJdDSbeJGWBmn225XMfce/0rNGqfD/H/AB5wf+Abf4Vi/Dr/AI+NW/7B0n8xXKr90fSiwHqF5qHg1NOsZLi1iNq4k+zA2xIADfNgY45pNG1DwbNqlvHptrEl2zfumFsVIOD3xxxmuM1v/kWfD/8AuXH/AKNpvgb/AJG7Tf8Arqf/AEE0WA6s6p4Ayc2cGf8Arzb/AArR+2+FP+Ec+0fZ4v7L+0bdn2c48zHXb/WvK2+8fqa6f/ml/wD3Ev6UWA6Kw1HwPJfW6WlpCtw0qiIi1YEPnjnHHNSazqHg2HVLiPUrWF7tW/esbYsScDvjnjFcB4c/5GDTv+vqL/0MVa8cf8jbqP8A11H/AKCKLAdtZ6h4NbTr6S3tYhaoI/tIFsQCC3y5GOeapnVPh/j/AI84P/ANv8K5bRf+RZ1//ct//RlYjfdP0osB6hrF/wCDorwJqNrE8/lIQTbFvkKjbzj0xU3h+98Kzz3C6TbxRyLAzSlbcpmPjI9+3FcL42/5Daf9elv/AOi1q78N/wDkI6j/ANg+T+a0WA2xqnw/xxZwY/682/wq5d3/AINXTLKS4tYjaP5n2YG2JAw3z4GOOa8vX7o+lbmsf8iroP8A28/+jBRYDstI1DwZLqdvHp9rCl2z4iYWxUhvrjiusrx3wX/yNem/9dv6GvYqTAKKKKQBRRRQAUUUUAFYfxB/5ETXv+wfP/6Aa3Kw/iD/AMiJr3/YPn/9ANAHnnwl8DeF9e8E2+parppuLp5pVZ/tEi5CtgcKwHSus/4Vd4G/6Ap/8C5v/iq85+HnjnXdB8LQ6bYeEbnU4ElkYXCeZhizZI+VCOPrXQ/8LR8Vf9E9vfym/wDjdMR3/hnwvofhr7R/Ytkbb7Rt839677tucfeJx949K8W+LWn3V78SNeuLMkSWFrBdHHXCpGCR9M5/Cvc/Dt9PqWhWOoXVo1nPcQrJJA2cxk/wnIB/SvP7SKO4+Peu2ky7orjTFjkHqpijzQB23gnWY9f8LWGqI2WliAkHo44YfmDWz9eBXlXwZuJdD8R634IvHwYJTNbA9x0OPqu0/nXU/FnXP7B8EXsySBLi4X7PB67m6n8BmkM8U+IU83iXU9b8UJIfsNtcR2kGR95eQMfkW/GvefEPhPQPEn2WXWrE3L28e2I+c6bQcE/dIz0FeVeMdFbQfgfpdtIpS4uLpLi4BHO5gSAfoMD8K9xi/wBUn+6P5UxHhvxt8I+H/DemaXNo1gbaSe4dJD5zvuAUED5icV6D/wAKu8DY/wCQKf8AwLm/+Krmv2k/+QLon/X3J/6AK9YHSgCKzt4bS0htLddkMEaxxrknCqMAZPPQVLXmPi3X/E2t+PJPBvhW8isPs0W+5uGHzZwCeeePmXpzzWbqS/EbwDaLq93rkWuabG4+0xyOzEAkDq3zDrjIPHpSGewUVW0q9h1LTLbULckw3ESyJn0I6VZoAKKKKACiiigAooooAKKKKACiiigArL8TR6PJYIuuMi23mgqWZlG/Bx93npmtSuS+Kn/Iuw/9fS/+gvQgIIrX4f8Amp5c0G/cNv7+XrnjvVjVrfwQ+p3LahLCLsyHzgZpAd3fgHFebWn/AB9w/wDXRf5itLxl/wAjXqn/AF8tVWA7m2t/BY0q8WCWE2ZaP7SRLJgHJ2ZOcjnPSqRtfh3jme3x/wBd5f8AGuY0r/kUdc/66W3/AKE1YbfdP0osB6t4ig8JyXcR1mSJZxCoj3Suv7vJx0P1qHSLfwWtzIdOlhMvkSB8SyH93t+fqfSuZ+Jf/IZs/wDrxj/m1UfBn/ITuf8ArwuP/QDRbQDpxa/DvH+vt/8Av/L/AI1dvbfwW1hYrdSwi2VH+ykyyAFd3zYweefWvLx0Fbeu/wDIveH/APrhN/6NNFgO10W38FpqkDaZLC14CfKCyyE5wc8E46Zqn9l+Hn/Pe3/7/wAv+Ncv4E/5G2w/3m/9AasSiwHqrQeEv+EcSNpIv7K+0ZU+a+PMwe+c+tZyWvw93rtmt92Rj9/L1/OsOX/kmEP/AGET/I1zMH+vj/3x/OiwHpesW/gl9UuG1KWEXhf98GlkB3fQHFOtLfwWNMvlt5YTaN5f2kiWTA+b5MnORz6VxHjX/kbdT/67n+Qp+j/8ipr3/bt/6MNFgOnNr8O8HM9vj/rvL/jV3WbfwW9+W1KWFbny0yGlkB27Rt6HHTFeXt90/Stzxx/yMDf9e8H/AKKWiwHdaBB4Tjkuv7IkiZjAwn2yuf3ffrWYLX4d4/19v/3/AJf8axvh1/x8at/2DpP5iuVX7o+lFgPULy38Ftp1itzLCLVRJ9lJlkAI3fNg5yefWk0a38FJqlu2mSwm8DfuQsshOcHsTjpmuM1v/kWfD/8AuXH/AKNpvgb/AJG7Tf8Arqf/AEE0WA6o2vw9yczW+f8ArvL/AI1peR4S/wCEb8vzIv7K+0Zz5r483Hr1rytvvH6mun/5pf8A9xL+lFgOh0+28CLf27Wc0BuRKpiAmkJ3546n1xUus2/gp9UuG1KWEXhb96GlkBzgdgcdMVwHhz/kYNO/6+ov/QxVrxx/yNuo/wDXUf8AoIosB21nb+Cxp18ttLCbVhH9qIlkIA3fLk5yOfSqRtfh3j/X2/8A3/l/xrl9F/5FnX/9y3/9GViN90/SiwHqGsW/gt7wHUpYRP5SAZlkHybRt6H0xU3h+DwnHPcHR5ImkMDCXbK7fu+M9fwrhfG3/IbT/r0t/wD0WtXfhv8A8hHUf+wfJ/NaLAbQtfh3gYnt8f8AXeX/ABq7d2/gs6ZYrcSwi0XzPspMsgB+b58HOTz615ev3R9K3NY/5FXQf+3n/wBGCiwHZaRb+CV1O3bTpYTdh/3IEshO7HoTiusrx3wX/wAjXpv/AF2/oa9cvv8Ajyn/ANI+zfum/fYH7vg/Nzxx1/ClLQaJqK4ay1C1ms3e01uZ9He6iSSdr4tIibW3OX3Fo1ZtuMkYwemabNfP9k/0nVbqGGOCdtNlFwym5dZCI+c/vTjGFOdw5wc5pCO7oplu0jW8bSrtkKAuPQ45p9DEncKKKKBhWH8Qf+RE17/sHz/+gGtysnxna3F94R1eytIjLcT2UscSAgFmKkAc8UAc38Bif+FbWnJ/4+J//QzXd7j6mvEvCyfFrw3o0ek6b4ctzbo7OPNEbNljk8+YK1P7a+NH/Qt2P/fCf/HaYHrFeZ6Z/wAnD6r/ANeCf+io61/AOofEC71WePxZpNvZ2YgLRPGqgmTcuBw7dt3aqMOg62nxzm18Wcq6S9tsNwHXax8gLgjOfvD0oAy/i2knhvxvofjW2U+XvEF3j0Hr9VJ/75FN8bSx+Mvihovhy3kMljZKLq5I5ByA3/oO0f8AAjXc/EPQ/wDhIvCF9pqrunKeZB/10Xlf8PxrlPgl4R1PQxf6nrtrJBfzbYY1kcMwjHJOQSOTgfhQA79ojA8DwADA+2Jgfga9Hi/1Sf7o/lXn/wAc9B1rX9C0+20Wyku5I7pnlRHVcLsIBO4jvXoEYIjUHqFH8qQHlP7Sf/IF0T/r7k/9AFesDoK87+OXh/WfEGl6VDo1i948Nw7yBXVdoKgA/MRXog6UAeceLvCUWveJpdY8K+JIrLXbdQtykUufYbtpyp4xg8HFZ1zqPxT8NWMt1rVlp+t2EOWlOV3BRzuO0DgY9DWj4m8JeJtO8V3HifwVdW6y3YH2q0m+659ff17c1m3UPxd8R2c2k39rp2mWk48qaTCglDw2MM2Rj6UxHonhPWrTxB4ftdWslKRTL/qzjKMOCvHoa1ayvCOh2/hzw/a6PasXSEHc5GC7E5Lfia1aQwooooAKKKKACiiigAooooAKKKKACsvxNYabqFgkGqXH2eAShg3mhPmweMn2JrUrkvip/wAi7D/19L/6C9CAgi8M+EFlRl1bLBgQPtkfJz9Ksat4f8L3Wp3Nxean5dxJIWlT7Wi7W9MEZFebWn/H3D/10X+YrS8Zf8jXqn/Xy1VYDubbQPDMelXltFqW62maMzP9qQ7SpJXnGBkk9etUj4X8HY/5C/8A5Ox/4Vy+lf8AIoa5/wBdLb/0JqxG+6fpRYD1bxFovh+/u4pdSv8AyJVhVEX7SiZQE4OCPc81DpGgeGbW5kks9S82RoJEYfakbCFcMcAdh3rmfiX/AMhmz/68Y/5tVHwZ/wAhS5/68Lj/ANFmjoB048L+Dsf8hf8A8nY/8Ku3ugeGZrCxhn1LZDAjrA32pBvBbJ5xzz6V5eOgrb13/kXvD/8A1wm/9GmiwHa6LoHhmz1SC5sdS825QnYn2pGzwQeAMnjNU/8AhF/B3/QX/wDJ2P8AwrlvAn/I22H+83/oDViUWA9WbRPDx8Npp5v/APQBceYJftKcvg8bsY/Cs5PDHg8OpXVskEEf6bH1/KsOX/kmEP8A2ET/ACNczB/r4/8AfH86LAel6x4f8MXWqXNze6l5VzI+6RPtSLtP0IyKdaaB4Zi0y9t4dS3W8/l+e/2pDt2tlecYGT69a4fxt/yNup/9dz/IU/R/+RU17/t2/wDRhosB1B8L+DsH/ib/APk7H/hV3WdA8M3d+Zr7UvKm8tFK/akX5QoCnBHoBXlzfdP0rd8cf8jA3/XvB/6KWiwHdaBovh+xkum0+/8AOaW3aOUfaUfah6ngcfWsweF/B2P+Qv8A+Tsf+FYvw6/4+NW/7B0n8xXLL90fSiwHqF5oHhmXTrG3m1LbBAJBA32pBvBbLc45wfSk0bw/4ZtNVt7mx1LzbmNsxp9qRsnB7AZNcXrf/Is+H/8AcuP/AEbSeBv+Ru03/rqf/QTRYDqj4X8H5P8AxNv/ACdj/wAK0v7E8Pf8I3/Z/wBv/wBA+0eZ5v2lPv46bsY/CvKm+8fqa6j/AJpf/wBxL+lFgOh0/wAOeFIL+3mt9U3zRyq0a/a4zlgcgYA55qXWfD/hi71S4ub7UvKuZGzIn2pFwcDsRkV5/wCHP+Rg07/r6i/9DFW/HH/I26j/ANdR/wCgigDtrPQPDMWnX1vDqW6CcRidvtSHYA2V5xxk+tUj4X8HY/5C/wD5Ox/4Vy+i/wDIs6//ALlv/wCjKxG+6fpRYD1DWNA8M3d4Jb3UvKlESIF+1IvyhQFOCO4xU3h/RfD9jcXD6df+e8kDRyD7Sj4Q4yeBx25rhfG3/IbT/r0t/wD0WtXfhv8A8hHUf+wfJ/NaLaAbQ8L+DsD/AIm//k7H/hV270DwzLpljbzaltt4PM8h/tSDdubLc4wcH06V5cv3R9K3NY/5FXQf+3n/ANGCiwHZ6R4f8L2up29xZ6l5txG+Y0+1I2449AMmusPSvHfBf/I16b/12/oa9ipMBojjAIEaAHqAo5pSq4Hyrx046UtFIAooooAKKKKACiiigAooooAKKKKACiiigAooooAKKKKACiiigAooooAKKKKACiiigAooooAKKKKACiiigArL8S6PFrdglpNcPAqyiTcoBOQCMc/WtSuS+Kn/ACLsP/X0v/oL0ICCL4f2McqSDVLglWDY2L2NWNW8E2eoanc30mozRvPIXKBFIBPavNrT/j7h/wCui/zFaXjL/ka9U/6+WqgO5tvBdpBpV5YLqEzJdNGzOUXK7CSMfXNUz8PbEj/kK3H/AHwtctpX/Ioa5/10tv8A0JqxG+6fpQB6t4h8J2usXcVxLfSwmOFYgqqDkAnnn61DpHgy0065kmj1CaQvBJCQUUYDLgn8K5n4l/8AIZs/+vGP+bVR8Gf8hO5/68Lj/wBANHQDqB8PbHH/ACFbj/vhauXvgu0urCxtG1CZVs0dVYIuW3Nu5ry8dBW3rv8AyL3h/wD64Tf+jTQB2ui+C7TTNUgvo9QmleIkhGRQDkEf1qn/AMK9sf8AoK3H/fC1y3gT/kbbD/eb/wBAasSgD1ZvCdq3hxNF+3S+Wtx53m7RnODxjp3rOT4f2Kurf2pcHBB+4tYcv/JMIf8AsIn+RrmYP9fH/vj+dAHpmseCrPUtUuL6TUZonnfeUCKQKW08F2lvpl7YrqEzLd+XucouV2NkY+tcP42/5G3U/wDruf5Cn6P/AMipr3/bt/6MNAHUn4eWJBH9q3H/AHwtXNZ8GWmpXxupNQmiYxom1UUjCqFz+leXN90/St3xx/yMDf8AXvB/6KWgDutA8J2ukyXTxX0s32iBoTuUDaD34rNHw9scf8hW4/74WsT4df8AHxq3/YOk/mK5Zfuj6UAeoXngu0udOsbNtQmVbQSBWCLltzbjmk0bwXaabqlvfx6jNK8LbgjIoB4I/rXF63/yLPh//cuP/RtJ4G/5G7Tf+up/9BNFgOqPw9sSSf7VuP8Avha0v+ETtf8AhG/7F+3S+X9o8/zdoznHTHSvKm+8fqa6j/ml/wD3Ev6UAdFYeBbO0vre6XUp3aGVZApRcEg5xUms+C7PUtUuL6TUZommbcUVFIHAH9K8/wDDn/Iwad/19Rf+hirfjj/kbdR/66j/ANBFAHbWfgu0t9OvrNdQmZbsRhmKLldrbhiqZ+Htjj/kK3H/AHwtctov/Is6/wD7lv8A+jKxG+6fpQB6hrHgy01K8FzJqE0RESR7VRTwqhQf0qbw/wCE7XR57iaK+lmM0DQkMoGAcc8fSuF8bf8AIbT/AK9Lf/0WtXfhv/yEdR/7B8n81oA2x8PLEAD+1bj/AL4Wrl34LtLjTLGxbUJlW08za4RctvbJz9K8uX7o+lbmsf8AIqaD/wBvP/owUAdnpHgmz07U7e+j1GaRoX3BCigHiusrx3wX/wAjXpv/AF2/oa9ipMAooopAFFFFABRRWL441LVtJ8K3uoaFpp1PUYQnk2oRn8zLqDwvJwpJ49KmUlGLk+hrQoyr1Y0o7yaSvotdNX0J/Euv6R4b05dQ1q8W0tmlWFXKM2XboAFBJ6Ht2rUPBxXyZ8VvEnj/AFy601fFmj3Oj2QnzbW7WzxIzjGTluWOD68Zr60f77fWuTC4z6xOaSslb11ufRZ9w7/Y+Fw1Sc1KdTnvZpxXLy2s111d/wCrtooortPmAorI/wCEk0b/AISf/hGvth/tXZv8jyn6bd2d2Nv3eeta9ABVHWdY0vRoBPql/b2cZ4UyuBu+g6mr45OK8d8LaPD498ea5q/iBZbiyspPKtrdwyoVJIX8MLn3JoA7/R/HHhPVp1t7HW7ZpmbaqSZjZj6AOBn8K6KvPfHHw58Kt4avrmw06PTrm2geeOSEkcopbBBPOcVofBrVrvWPAdrPfM8k0MjwGR+rhcYPvwcZ9qAJr34jeDbK9ns7nWPLngkaKVfs0p2spwRkLg8iof8AhaHgb/oOf+Ss3/xFcr4L8Gx33j7xTN4k8PSS2b3Eklo9zEyoxMzHKnjORj8Kv/E3QPA/hzwldXKeH7NLudTBabA27zGHDDnt1piO98P61puvacNQ0m5+0Wxdow+xl+YdRhgDWhXK/CjRLjQPBFnZXfFxIzXEi/3C/O38ABU3xB8VW3hXRDcNiW9nzHZwDkyP9PQZ5/LvSGX5PEWjR+IovDzXyf2pKpdYArE4CluSBgcAnk1q14Z4Q0nVNL+MWiPrVwZtRvYJbqfP8DNFJ8v4V7nQAUUUUAFFFFABRRRQAUUUUAFFFFABWR4s0V9d01LNLgQFZRJuKbugIxjPvWvXLfE2aaDQIXgmkiY3SjcjFTja3pQgMuH4eTxzJJ/asZ2sGx5B7H61Z1rwNNqOr3V+upJGJ5TIEMJO3PbOa4e11DUDdQg392R5i/8ALdvX61o+Lr69j8UalHHe3KItwwVVmYAD2GarUDqbTwTNBo9/p51FGN00TB/JPy7CT0zznNUT8Obgg/8AE2j/APAc/wDxVZGmXt63hTWpGvLkuslvtYytlcs2cHPFYrahqG0/8TC86f8APdv8aNQPR/FHhGXWr2G4S+SERwLDgxFs4JOevvUGieCZtNupZ21FJA9vJDgQkY3rjPXtWN8Rbu7h1e0WG6uIlNlGSElZQTlueDVLwhe3smpXCyXly4FjcEBpWIBCHB60dANcfDm4x/yFo/8Avwf/AIqr1/4JmutO06zGoops0dC3kk79z7umeK4AahqGB/xMLv8A7/t/jW1rd7eroGgut5cqzwzFiJWBb94evPNGoHS6B4Jm0vV7e/bUUlEJJKCEjOVI6596o/8ACubj/oLR/wDfg/8AxVZHgm9vZfFNjHLeXMiFmyrSsQfkbsTWN/aGof8AQQu/+/7f40ageiv4Rlbwqmifbk3LcmfzfKOCMHjGfesxPh3cK6t/asZwQf8AUH/GqUl3d/8ACtoZvtVx5v8AaBXf5rbsYPGc5xXOw6hqHnR/6fd/eH/LdvX60agd1rngebUtYur9dRSITybwhhJx+OaWz8EzW+k6hYHUUY3flYfySNuxs9M85rl/GN7ex+KdRjjvLlEWYgKszADgdBmn6Te3reGNcka8uS6fZ9rGViVy5zg54o1A1z8Obggj+1o//Ac//FVf17wTNqeom7XUUiBjjTaYSfuqFz19q8/bUdQ2n/iYXfT/AJ7t/jW140vbyPXmWO8uUXyIThZWAyY1z0NAHW+G/CMujyXjtfJN9otmgAERXaT361kj4c3GP+QtH/4Dn/4qqvgC7u5p9UE11cSbbCRl3yscHI5GT1rmF1HUNo/4mF30/wCe7f40agd/feCZrnS9OshqKKbNZAW8kndvbd0zxRoPgibS9YttQbUUlEDFighIzwR1z71zWs3t6vhzQnW8uVZ0n3MJWBbEnGTnmk8F3t7L4q0+OS8uZEaQ5VpWIPynsTRqBsn4dXBJP9qx9f8Angf8a1P+ERl/4RX+xPtybvtPn+b5RxjGMYzXnbahqG4/8TC76n/lu3+NdJ9ru/8AhWvnfarjzf7Q2+Z5rbsY6ZznFGoGnpvgKaz1G2uzqaOIJkkK+QRnaQcdfaptd8ETanrFzfrqKRCZgwQwk44A659q4/w/fXz69p6PfXTKbqMEGZiCNw461Z8Z3t7H4p1COO8uUQSDCrKwA+UdgaAOnsfBM1tpeo2R1FGN4IwG8kjbsbd0zzmqJ+HNxj/kLR/+A5/+KrI0e9vW8Oa67XlyzIkG1jKxK5k5wc8VitqOobT/AMTC76f892/xoA9A13wTNqV8tyuoJEBDHHtMJP3VC56+1T+GfCMuj3NzM98kwmt2hAERXGSOevtXJeMr28j1lFjvLlF+yQHCysBkxjJ61d+Ht3dzX+oLNdXEgFjIwDyM2Dkc8mgC0PhzcAAf2tH/AOA5/wDiqvXvgma40nT7Eaiim083L+STu3tnpnjFcAuo6htH/Ewu+n/Pdv8AGtrVr29Xwxoci3lyHf7RuYSsC2HGMnPNGoHR6J4Hm03V7a/bUUkED7ighIzx65rtK8k8H317J4o06OS9uXRpsFWlYg8HtmvW6TAKKKKQBRRRQAUUUUAeH/tY/wDHt4U/6+5/5RV7k/32+teG/tY/8e3hT/r7n/lFXuT/AH2+tcGH/wB6rf8Abv5H1mb/APIhy3/uN/6WhtFFFd58mYv/AAi+j/8ACWf8JR5Mv9qbNnmea23GzZ93p0rarH/4SbRv+Ep/4Rj7S/8Aamzf5XlNjGzf97GOnvWxQAVDqRuv7PuTZ4N15L+RuxjzNp29eOuOtOuo3ltZoo5Gid42VXXqhIwCPcda82+E/i2VH1Hw/wCK9Vk/ta3um2NeSAFlwBtBPoRn/gVAHN+MF+LlxoUya3Af7P25uFtDEGKDrnYScV6X8MLjRJ/BdkNA3i0jBRlk++snVg3vk5/GtDWvEeh6Vp015ealaeUiklVlVmf/AGQB1Jrif2ebO6h8L315NvWC6ut1ujDAwBgsPYk/pTA9Mry2yT/hPPijLeyHzND0BtkK9Vlm9fzGf+Aj1rrfibrZ0DwVf30bbbhl8mDnB3vwCPoMn8Kh+E+irofgawhK4nuE+0zZHO5xkD8BgUgOg1nUrPSNMuNSv5RFbwIXdu/0HqT6V594C02+8YeIm8da5C62sbFdKtXHCKDw/wD9fucnsK6n4h+GD4t0BdKF99ixcLMZPK352hhjGR6+vauHj+D+pRoqR+N7xEUYVVgcAD2Hm0ASahvP7Slkp3HFpwD2/wBHevWCCDyMV86XHgu8j+KUHhU+ILhp5IfMF/sbeo8tnxjfntj73evcPBOhzeHfD0Wl3GoyajIkjuZ5FIJ3HOMEnp9aYG1RRRSAKKKKACiiigAooooAKKKKACsPxpo9zrWlR2trJEjrMJCZCQMAMOwPrW5XNfEW9u7DQ4prK4kt5DcqpZDgkbW4/QUIDm4PAWsRzxyG5scK4Y4dux/3at6/4L1TUNbvL6G4s1jnlLqHdgQD64WuctvEWvNcxK2rXZBdQRv6jNX/ABTrus23iTULe31O5iijnZURXwFHoKrUDXsvBupw6FqNi09oZLpoShDttGxiTn5fes4/D/WMH/SrD/vt/wD4mm6drmsSeGdXuH1K5aaJ7cRuX5Xcxzj61kN4k1/af+Jxef8AfdGoHZ+L/CuoaxfwXFtNaosdssREjMDkE+gPHNVvD/g7U9PvJppp7Rle2liAR2Jyy4HVelQePtY1Sy1S1js9QuIEazR2VGwCxLZP6VT8Ka5rFzqE6XGpXMqrZzuAz5AYISD+Bo6AOHw/1jH/AB9WH/fb/wDxNaOpeDdTudK0u1jntA9pHIshLtgln3DHy+lcqPEmv4H/ABOLv/vutfWNc1iLQ9Emj1K5SSaKUysH5ciQgZ/CjUDT8NeDdT03XLa+nntGjiLFgjsScqRxlfes7/hX+sf8/Nh/32//AMTTfB+uaxdeJbO3udSuZYnZtyM+QfkJrJ/4STX/APoL3f8A33RqB2L+FdQbwdHo3nWv2hbszFtzbNuD3xnPPpWRH4B1hZFY3NjgMD99/wD4mp5NY1QfD6K+GoXH2o3xjMu75iuDxn0rAi8R68ZUB1e7ILDPz+9GoHS+IfBmqajrl5fQ3Fmsc0hZQ7sCBjvhadYeDdTt9E1Oxee0Ml15Owh2wNjEnPy1k+LNc1m18S39vb6ncxRRzEIivgKMDpT9L1zWJPDms3EmpXLSw+R5bl+Uy5Bx9RRqA4/D/WCCPtVh/wB9v/8AE1peI/B2p6lqhuoJ7RUMUaYd2ByqBT0X1Fco3iTX9p/4nF30/v1r+Ltc1i11tobfUrmKPyIW2q+BkxqSfzNGoG54U8K6hpMt81xNauLi1aFPLZjhjjrkDisUfD/WMD/SrD/vt/8A4mrXgbWNUvJ9SF1qFxMI7F3QO2drDGCPeucXxJr+B/xOLv8A77o1A6rUfBup3Gj6XZpPaCS0WUSEu2DufcMfL6Unhzwbqem65aX089m0cLlmCOxJ4I4yvvWbq2uaxFoGizx6lcrLMk5lYPy+JMDP0FJ4Q1zWLrxNY29zqVzLC8hDoz5BG00agSHwBrBYn7TY9f77/wDxNbH/AAiuof8ACG/2N51r9o+1+du3Ns249cZz+Fcc3iPXtx/4m931/v10P9sap/wr37d/aFx9q+3+X5u75tuOmfSjUBdJ8D6raapaXUlxZFIZ0kYK7ZIDAnHy1N4j8G6nqWuXd9BcWaxzOGUO7AjgDnC+1Yeha/rc2t2MMuqXTxvcxq6l+CCwyKseLtc1i18S31vb6lcxRJIAqK+ABtFGoGrp/g3U7fR9Us3ntDJdrEIyHbA2vuOfl9Kzj8P9Ywf9KsP++3/+Jpuk65rEnh/Wp5NSuWlhWAxOX5TMmDj6ishvEmv4P/E4u/8AvujUDq/EXg7U9R1FbiGe0VBBFHh3YHKoAei+1WPCXhXUNJuruW4mtXWa1eFfLZiQxI65A44rD8W65rFrqyRW+pXMSG2hbar4GSgJP4mrfgTWNUvL6+S71C4nVLJ3UO2cMCMGjWwFYfD/AFgAD7VYf99v/wDE1o3/AIN1O40XTLJJ7QSWvnbyXbB3sCMfLXKr4k1/aP8AicXfT+/WvqmuaxH4c0a4j1K5WWbz/McPy+HAGfoKNQNHw/4L1TT9btL6a4s2jhk3MEdiSMHpla72vLvCmu6zc+JLC3uNTuZYnlw6M+Qwwa9RpMAooopAFFFFABRRRQBynxE8CaT44TT01S6vYBYSPJF9mZRuLbc53Kf7o9K6wnJJpKKhU4xk5Javc6KmLrVaMKE5XjC/Ku13d/ewoooqznOd/wCER07/AITr/hMPtF19u8vy/L3L5WPL2dMZ6e/WuioooAK53xX4K8O+JnWbVLENOvSaNijkehI6/jXRUUAee6X8H/CFlcedKt5e4OQk8o2j8FAz+Nd/BDFbwJBBGkUUahURBgKB0AFPooAwfGvhez8WadDYX91dwQxy+biAqCxxgZ3A1uoqoioowqgAD2paKACiiigDnZvCOnS+OYvF7XF0L6OPyxGGXysbCnTGehPeuioooAKKKKACiiigAooooAKKKKACiiigArn/AB5pd5q2jx21jGryrOrkFwvAVh3+oroK57x9qd7pWjRXFjKIpWuFQkoG4Kse/wBBQgOMt/BfiBLiN2tYsK6k/v16A/WrviTwnrl7r99eW9tG0M0zOhMyjIPtmqFv4x8QvcRI18pDOoP7hOmfpV3xL4q1yz8QX9pb3ipDFMyovkocAe5FVqBNYeFdah8PapZyW8YmuHgMY81cEKxJ5zx1rLPgnxFg/wCiRf8Af9P8a0rDxRrcvh3VLyS7UzW7wCJvKTgMxB4xz0rKPjPxHg/6cv8A34T/AAo1A6Hxt4c1bVNSt5rOBHRLVI2JlVfmBOev1qr4a8K61Y300txbxqj2k0YIlU/MyEDv61Y8b+ItX0zUraGyuhGj2qSMDErZYlsnkewqr4Z8Ua3e308Vzdq6LaTSAeUg+ZUJB4HrR0AzR4J8RY/49Iv+/wCn+Naeq+FdauNH0i2it4zJbRSrKDKowWckd+eKyR4z8R4/4/l/78J/hWpqvijW4NG0e4iu1WW5ilaU+Uh3ESEDtxxRqA7wr4V1rT/EFpeXVvGsMbMWIlUkZUjoD71mf8IT4i/59Yv+/wCv+NaXhTxRrd/4htLS6u1eGRmDL5SDOFJ6ge1Zf/CZ+Iv+f5f+/Cf4Uagb7+G9XPgePShAn2pbwylfNXG3B5z071iReC/EKyoxtYsBgT+/X1+tbL+ItXHgWLVBdD7W16Yi/lL93B4xjHasSLxl4iaVFN8uCwB/cJ6/SjUDR8TeFNbvvEF7eW1vG0MspZCZlBIwOxNO07wrrUOg6raSW8YmufJ8oeapztck8544qPxP4p1yy8Q31pbXipDFKVRfKQ4GB3Ip+neKNbm0DVruS7UzW/k+U3lINu5yDxjnijUDMbwT4i2n/RIun/PdP8a1fFHhXWr/AFdri2t42jMMS5MqjlUAPU+orIbxn4j2n/Tl6f8APBP8K1fFPifW7HWGt7W7VIxDE2PKQ8sgJ6j1NGoFvwd4b1bTZtQa7gRBNZvEmJVOWOMDisIeCfEWB/okX/f9P8a3PBviLV9Rm1Bby6Eghs3ljxEowwxg8CsAeM/EeB/py/8AfhP8KNQNfU/CutT6JpFrHbxmW2WYSjzVGNz5HOeeKTwt4V1uw8Q2V5dW8awxOS5EqkgbSOgPvSap4o1uDQ9Iuo7tVluVmMreUh3bXwOMccUnhXxRrd94isrO6u1eGVyHXykGRtJ6gUagZ7eCvERYn7LF1/57r/jW5/wjer/8IN/ZXkJ9r+2+bt81cbcdc9KwW8ZeItx/05ev/PBP8K3P+Ei1f/hBP7U+1D7X9t8rf5S/dx0xjFGoGfo3hDXrbV7O4mtoxHFOjuRMpwAwJ71P4o8K63f+ILy8treNoZXBQmVRkbQOhPtVbRvFmvXOsWVvNeK0ctxGjjyUGQWAPap/FPijXLHxDe2lreKkMTgIvlIcDaD1Io1AfpnhXWoNE1a1kt4xLcrCIh5qnO18nnPHFZh8E+IsH/RIv+/6f41paZ4o1ubQ9XupLtTLbLCYm8pBt3Pg8Y54rKPjPxHg/wCnL/34T/CjUDX8T+FtavtTWe2t42jFvFHkyqPmVAD1PqKs+DPDeraZeXkl5AiLLaPEhEqtliRgcfSqnijxPrdjqiwW12qRm3hcjykPzMgJPI9TVrwV4i1fUry8jvLoSLFZvKgESrhgRg8D3o1Awl8E+Ito/wBEi6f890/xrV1HwrrU2g6TaR28ZmtvO80eaoxucEc554rIXxn4j2j/AE5en/PBP8K1dS8Ua3DoGk3cd2omuPP81vKQ7trgDjHHFGoCeGvCmt2Ov2V3c28awxS7nImU4GD2zXo1eb+GfFOuXviCytLm8V4ZZdrr5SDIwe4Feg6jMbfT7idZYomSNmEkudinHBbHOPWkwJ6K5KG+1iO5fSri/kWWSeFEndIjIqOHJZdo2YOz5QwJGTntTW1XVJYJ0XURC1hBPMZREhFyYpCo3AjAGBztwc5wR0pAdfRTLeQy28cjKVLoGK+mR0p9DVgTuFFFFABRRRQAUUUUAFFFFABRRRQAUUUUAFFFFABRRRQAUUUUAFFFFABRRRQAUUUUAFFFFABRRRQAVzfxEsbzUNEihsbd55BcKxVOuNrc/qK6SsPxtq91oukx3VosTSNOIyJFJGCrHsR6UIDz228M6+tzEzaTcAB1JPHAz9aveKPD+tXXiPULi302eSGSdmR1xhh69alg8ea088aNDZYZwpxG3c/71W/EHjPVrDXL2yhitDFBMUUtGxOB6/NVagU9O0HWY/DOrWz6bOs0zwGNDjLBWJOOe1ZDeGPEOD/xKbn9P8a6ey8YarNoOpXzx2nm2zQiMBGwd7EHPPtWafH2t4P7mx/79t/8VRqBd8e6Lq19qlrLZ2E06JaIjMuOGBbI/WqnhXQdZtdQnkuNOniVrOdAWxyxQgDr3NbPjDxTqWkahb29rHbMklskp8xCTkk+hHHFVvD3jDVdQvZoZ47QKlrLKNiEHcq5HfpQBzI8MeIMD/iU3P6f41raxoOszaJosMemzvJBFKsqjGUJkJGefSmjx9reP9TY/wDftv8A4qtHU/GGq22laVdRx2hku45GkBRsAq+0Y59KNQKHhDQdZtPElncXOmzxQozbnbGB8pHrWT/wjHiD/oE3P6f4103hnxhqupa7a2NxHaCKUsGKIwPCk8c+1Zv/AAn2t/8APGx/79t/8VRqBck0XVj8P4rAWE32oXxkMXG7bg81gxeGfEAlQnSbgAMCenr9a6x/FWpL4Mj1gR232hrswkbDt24PbPXj1rHj8ea00iqYbHBYD/Vt/wDFUagM8V6BrV14kv7i302eWGSYsjrjDDA96fpmg6zH4d1i3k06dZpvI8pDjLbXJOOewq94i8Zatp+u3ljBFaGKGQqpeNicY7/NTrDxhqs+ianevHaCW18nywEbB3sQc80agcw3hfxDtP8AxKbnp7f41r+LdB1m71pprbTp5Y/JhXcuMZEagjr6imt4+1sAnybH/v23/wAVWl4k8Yarp2qm1t47QoIo3y6MTlkDHv6mjUCLwRourWU2pNd2E0IlsnjTdj5mOMCudXwx4hwP+JTc/p/jXYeE/FOparLfLcx2yiC0aZNiEfMMdcnpWIPH2t4H7mx/79t/8VRqA7VtB1mXQNGgj02dpYEmEqjGUzJkZ57ik8I6BrVp4lsbm502eKGOQl3bGANp960dR8Yarb6Ppd5HHaGS7WUyAo2BtfaMc+lJ4b8Y6rqWu2ljcR2gimcqxRGBxgnjn2o1A5tvDHiDcf8AiU3PX2/xrf8A7F1b/hX/APZ/2Cb7V9u8zyuM7cdaqN4+1oMR5Nj1/wCebf8AxVbP/CVal/whn9seXbfaPtfk42Hbtx6Z6/jRqBzuh+Hdcg1qxmm0u4SOO4jZ2OMABgSetWPFuga1d+JL64ttNnlhkkBR1xgjaPerWk+NtYutVtLWSKzCTTpGxWNs4LAHHzVN4k8Y6rp2u3djbx2hihcKpdGJxgHnn3o1Ao6VoOsxaBrNvJps6yzrCIlOMviTJxz2FZDeGPEOD/xKbn9P8a6bTvGGq3GjapeSR2gktFiMYCNg7nwc8+lZx8fa3g/ubH/v23/xVGoDvFmg6zdaqkttp08qC2hTcuOoQAjr61b8C6Lq1je3z3lhNCslk8aFscsSMCpfEfjDVdP1FbeCO0KGCKT50YnLICe/qaseEfFOpatd3cV1HbKsNq8y+WhB3AjGck8c0agcgvhfxDtH/Epuent/jWvqeg6zL4d0e3j02dpYfP8ANQYyu5wRnnuKavj7WyAfJsf+/bf/ABVaV/4w1WDRNMvUjtDJded5gKNgbGAGOaNQMzwr4f1q18R2FxcabPFDHLl3bGAMH3r05lVlKsoZSMEEZBFcD4e8ZatqGuWdlPFaCKaTaxSNgcYPT5q7+kwKEWi6RFZy2cemWiW8xBkiEQ2ufcd6fLpOlyxW8Mmn2rx2xBgVogRHjpt9KuUUgCiiigAooooAKKKKACiiigAooooAKKKKACiiigAooooAKKKKACiiigAooooAKKKKACiiigAooooAKKKKACuX+JdvcXOgQx28Eszi5UlY0LHG1ucCuorH8XazJoemJeRW6Ts0wj2sxA5BOePpQgPLrXS9UF1CTpt6AJFyTA3r9K0PFum6jL4n1KSLT7uRGuGKssLEEeoOK2YfiFdyTJGdMgAZgufNbufpVrW/HF1p2sXdgmnwyLBKUDGQgnHfpVagYGm6fqC+FdZiawulkd7fYhhYFsM2cDHOKxm0nVdp/wCJZfdP+fd/8K7q08a3M+jX+oHT4Va1aJVQSHDbyR1x2xVA/EW8wf8AiVwf9/W/wo1Ai+IljfXGrWjW9nczKLKNSY4mYA5bjgdapeEdP1CLUrhpbC6jU2U6gtCwBJQ4HI611PinxdcaLfQ28dlFMJLdZiWkIwSSMfpUGh+NbnUruWF9PhjCW8s2RITkoucdKOgHCDSdVwP+JZe/+A7/AOFbOtafqD6DoUaWF0zxwzB1ELEqTISMjHFaQ+It5j/kFwf9/W/wq/qHja5tdN027XT4WN5G7spkOF2vt445o1A57wVp+oQ+KLGWawuo41Zss8LAD5G7kVj/ANlap/0DL3/wHf8AwrufD/ja51TWLewfT4YlmJBdZCSMKT6e1Uf+FiXn/QLg/wC/rf4UagQSWN9/wriG3+xXPnC/LGPym3YwecYziudh0rVBMhOm3oG4f8u7+v0rv38XXC+FE1v7DF5jXJg8vzDjGDzn8Kyo/iHdtIq/2XAMkD/Wt/hRqBkeMNO1CbxRqMsNhdyRtMSrJCxBGB0IFP0rT9QXwzrcbWF0rv8AZ9imFgWw5zgY5roNd8b3Om6xdWCafDIsEmwOZCCf0pbLxrc3GkahfNp8KtaeVtUSHDb2I544xRqBwraTqu0/8Sy+6f8APu/+FbXjLT9Qm11pIbC6kTyIRuSFiMiNQeQK0T8RbwAn+y4P+/rf4Voa/wCNbnTNSNomnwyARxvuMhB+ZQ39aAMrwDY30E+qGeyuYg9hIq74mXccjgZHJrmV0nVdo/4ll70/593/AMK9C8M+LrjV5LxJLKKL7PbNONshO4jtWQPiLeYH/Erg/wC/rf4UagZusafqD+HdDjSwumeNJ96iFiVzJxkY4pPBmnahD4p0+Wawu441kJZnhYAfKepIror/AMa3NtpWnXq6fCzXiyFlMhwu1tvHHNGgeNrnU9ZtdPfT4YlmcqXEhJHBPp7UagcO2lapuP8AxLL3qf8Al3f/AAro/sN9/wAK3+z/AGK587+0N3l+U27GOuMZxU5+Il4CR/ZcHX/nq3+Fa3/CXXH/AAif9t/YYvM+1eR5fmHGMdc0agcXoGmalHrunySadeIi3MZZmgYADcOScVa8ZadqE3ii/khsLuSNpBtZIWIPyjoQK3NM8eXV5qVtaNpsKCaZIywlJIDEDPT3qXXvG1zpms3NgmnwyLC4UOZCCeAfT3oA5/R9P1BPDuuRvYXSvIkGxTCwLYk5wMc1jNpOq7T/AMSy96f8+7/4V3Vj42ubnStRvW0+FWs1jKqJDht7befSqB+It5g/8SuD/v63+FAGd4x0/UJtYR4bC6kX7LAMpCxGRGMjgVc+H9jfW9/ftPZXMQaxkVS8TKCcjgZHWtXXvGtzpt+tsmnwyAwxybjIRyyhsdPep/DHi641i5uYZLKKEQ2zTArITkgjj9aAPPV0nVdo/wCJZfdP+fd/8K2dW0/UG8M6JGthdM6faN6iFiVy4xkY4rSHxFvCAf7Lg/7+t/hV+98a3NvpGnXw0+Fmu/N3KZDhdjY4470agc34Q07UYvE+nyS6fdxos2WZoWAAwepIr1iuJ0Pxxc6lrFrYvp8MazvtLCQkjj6V21JgFFFFIAooooAKKKKACiiigAooooAKKKKACiiigAooooAKKKKACiiigAooooAKKKKACiiigAooooAKKKKACiiigArk/inz4dh/6+l/9BeusrL8Taymh6el5JbtOGlEe1W29QTn9KEB4/aK32uH5T/rF7e9aPjIH/hK9U4P/Hy3auui+IVvJKkf9lTDcwXPnDufpVjV/HEOnapc2DabLIYJDGXEoAbHfGKrUDjtLB/4RHXOD/rLbt/tNWIyttPynp6V6dbeNYZ9KvdQGnSqtq0alPNGW3kjrjjGKpH4i24H/IJm/wC/4/wo1Ax/iWD/AGzZ8H/jxj7e7VR8GA/2nc8H/jwuO3+wa7nxF4ti0W7it3sZJjJCs25ZAuMkjHT2qHR/GsOpXMkK6dLGUgkmyZQc7Fzjp3o6AeYhWwPlP5Vt66D/AMI94f4P+om7f9NTXTD4i2+P+QTN/wB/x/hV298bQ2thYXZ06VxeI7hRKBs2tt9OaNQOM8Cg/wDCWWHB+83b/YasTa390/lXp2ieNodU1SCwXTpYjMSA5lBAwCemPaqX/CxLf/oEzf8Af8f4UAY0oP8AwrGHg/8AIRPb2Nc1ArefH8p++O3vXqLeLol8Nprf2GTY1wYPK8wZzg85x7VnJ8Q7dnVf7KmGSB/rh/hRqBynjUH/AISzU+D/AK89vYU/SAf+EV17g/8ALt2/6aGux1nxvDpuqXNg2nSymB9hcSgBvwxTrTxrDcaXfXw06VRaeXlDKMtvbHXHGKNQPMGVtp+U9PSt3xwD/wAJA3B/494O3/TJa6U/EW3AJ/smb/v+P8Ku6141h0y/No2nSykRo+4SgfeUNjp70Ac18OwftGrcH/kHSdvcVyyq20fKenpXqmgeLotXkukSxkh+z27TnMgO4Dt0rMHxFtyP+QTN/wB/x/hQBzOtg/8ACM6BwfuXHb/ppSeBwf8AhLdO4P8ArT2/2TXaXnjaG206xvTp0rC8EhCiUArtbb1xzmk0XxtDqeq2+nrp0sRmbaHMoIHBPTHtQB5mytuPynqe1dPg/wDCsMYOf7R/pW0fiJbgkf2VN/3/AB/hWl/wl0X/AAjX9t/YZNn2jyPK8wZzjOc4oA868Og/8JBp3B/4+ou3+2KteNwf+Es1Hg/60dv9kV1+n+PILy/t7QaZKhmlWMMZgcbjjPT3qXWvG0OmarcWDadLKYW2lxKADwD0x70AcbooP/CM6/wfuW/b/ppWIyttPynp6V6dZ+NobnTb69GnSqLMRkqZQS29tvXHFUj8RbcD/kEzf9/x/hQBzXjYH+2k4P8Ax6W/b/pmKu/DgH+0dR4P/IPk7e610us+NYdNvBbNp0spMUcm4SgfeUNjp71N4e8XQ6xcXEKWMkJhgaYlpAcgY46e9AHlSq20fKenpW5rAP8Awiug8H/l57f9NBXTD4i25AP9kzf9/wAf4Vdu/GsNvpljfHTpWF35mEEoBXY2OuOc0AcT4LB/4SvTeD/rvT2New1yWj+OIdS1S3sF02WMzvtDmUED8MV1tJgFFFFIAooooAKKKKACiiigAooooAKKKKACiiigAooooAKKKKACiiigAooooAKKKKACiiigAooooAKKKKACiiigArkvip/yLsP/AF9L/wCgvXW1l+JdRsNMsEuNRtzcQtKECiNXw2Cc4bjsaEB49aEfa4eR/rF/mK0fGRH/AAlmqc/8vLV2EXi3wu0qKukuGZgAfssfBz9asat4m8O2ep3NrdaY8s8UhWRxbxtuPrknJqrgcZpRH/CIa5/10tv/AEJqw2I2nkdK9RtvEnh+XSry7j01lt4GjEqfZ4xuLEheM4OMHrVM+L/CuP8AkEP/AOAsX+NFwMT4lkf2zZ/9eMf82qj4LI/tS5/68Lj/ANFmu78Q6/omnXcUN/YNPI8KyKwgRsKScDJPsah0jxJ4fvLmSO1014nWCSRibeNcqq5YcHuKAPLgRgcitzXSP+Ed8P8A/XCb/wBGmupHi/wrj/kEP/4Cxf41cvfEnh+CwsbibTXeK4R2hX7PGdgDYPBPHPpRcDivAhH/AAlthz/E3/oDViZHqK9Q0XxJ4fvtUgtbPTXinkJCObeNcYBPUHPQGqf/AAl3hb/oEP8A+AsX+NFwMOUj/hWEP/YRP8jXNQEefHyPvj+deptr+hjw4mpHT2+xG4MYi8hMh8HnbnH41nJ4u8Ls6qNIcEkAf6LF/jRcDkvGxH/CW6nz/wAtz/IU/RyP+EU17/t2/wDRhrtNY8S+HrPVLi1u9NeWeJ9sji3jbcfXJOTS2niTw/Npl7dRaaywW/l+cn2eMb9zYXjODg+tFwPLmI2nkdK3fHBH/CQt/wBe8H/opa6g+L/CuP8AkEP/AOAsX+NXNZ8SeH7K+Nveaa8sojRtwt424KggZJ9CKLgcx8OiPtGrf9g6T+YrlVI2jkdK9X0HX9D1CS6WxsGhMMDSSEwIu5B1HB5+lZo8X+Fcf8gh/wDwFi/xouBy2tkf8Iz4f/3Lj/0bSeBiP+Eu03n/AJan/wBBNdteeJPD8OnWNzNprNDcCQwr9njOwK2G4zgZPpRo3iTw/e6pb2lnprRTyNhHNvGuDgnqDkUXA8wYjceR1NdPn/i1/wD3Ev6VUb4zfD8MQdB1DIOP+PGD/wCLru/A+u6J4v8ADv8AaOmWDRWXntH5VxAi/OoGTtBI7jmsIYmlUfLF3Z6mMyTH4Kn7XEUnGO12ebeHCP8AhIdO5H/H1F/6GKteOCP+Et1H/rqP/QRXrKWNijBksbVWByCIVBB/KlksrKRzJJZ2zuerNEpJ/HFbXPLPJ9FI/wCEY1/n+C3/APRlYbEbTyOle6LZ2aoyLZ2yq+NyiJQGx0yMc03+z9P/AOgfaf8Afhf8KdwPKvGxH9tpz/y6W/8A6LWrvw3P/Ex1H/sHyfzWvSpLOzkbdJZ2ztgDLRKTgdB0pYrS1hJMNrBGSNpKRquR6cClcDwpSNo5HStzWCP+EU0Hn/n5/wDRgr1b+z9P/wCgfaf9+F/wpzWdmyKjWdsUTO1TEpC564GOKLgeR+CyP+Er03/rt/Q17HUEdlZRuJI7O2R15DLEoI/HFT0NgFFFFIAooooAKKKKACiiigAooooAKKKKACiiigAooooAKKKKACiiigAooooAKKKKACiiigAooooAKKKKACiiigArkvip/wAi7D/19L/6C9dbUF9ZWl/CIb23juIw24K4yAfX9TQB4jaf8fcP/XRf5itLxl/yNeqf9fLV6evh3QVYMuk2gIOQdnQ0+50LRrmd7i40y2llkbc7smSx9TVXA8y0r/kUdc/66W3/AKE1YbfdP0r2qPQ9Hjt5bdNNtlhlKmRAnDbemfpUX/CN6B/0B7T/AL4ouBwnxL/5DNn/ANeMf82qj4M/5Cdz/wBeFx/6Aa9QvdH0u9kWS80+3ndVCKzrkhR0H60220PR7Z2kt9NtomZChKpjKkYI/EUrgeKjoK29d/5F7w//ANcJv/Rpr0r/AIRvQP8AoD2n/fFSy6Ho8sMMMmm2zxwgiJSnCAnJx+NO4HmPgT/kbbD/AHm/9AasSvabXQ9HtbhLi2022ilT7rqmCOMVF/wjegf9Ai0/74ouBwcv/JMIf+wif5GuZg/18f8Avj+de0nR9KNiLE6fb/ZQ/mCLb8ob1x61CPDmgggjSLQEdPkouB5l41/5G3U/+u5/kKfo/wDyKmvf9u3/AKMNem3Oh6NdXD3FxpltLLIcu7Jksfelj0PR44JbePTbZYptvmIE4fByM/Q0XA8Vb7p+lbnjj/kYG/694P8A0Utek/8ACN6B/wBAe0/74qW60PR7qbzrjTbaWTAXcyZOAMAflRcDz/4df8fGrf8AYOk/mK5Vfuj6V7ZZ6PpdmZGtdPt4TIhRyi43KeoPtUH/AAjegf8AQHtP++KLgeba3/yLPh//AHLj/wBG0ngb/kbtN/66n/0E16fLoejywRQSabbNFCCIkKcJk5OPqaLXQ9HtbhLi2022imQ5R1TBBouB8Vy/61/94/zr6X/Zo/5Jof8AsIz/AMkrpj8PPApJJ8J6Vk/9Ma2tF0nS9FsvsWkWEFjbby/lQrtXcepx68CvKwmBnQqc7Z+g8S8YYbN8D9WpU5J3T1t0v2Zdooor0z8+CiiigAooooAKKKKACiiigAooooAKKKKACiiigAooooAKKKKACiiigAooooAKKKKACiiigAooooAKKKKACiiigAooooAKKKKACiiigAooooAKKKKACiiigAooooAKKKKACiiigAooooAKKKKACiiigAooooAKKKKACiiigAooooAKKKKACiiigAooooAKKKKACiiigAooooAKKKKAP//Z">
            <a:extLst>
              <a:ext uri="{FF2B5EF4-FFF2-40B4-BE49-F238E27FC236}">
                <a16:creationId xmlns:a16="http://schemas.microsoft.com/office/drawing/2014/main" id="{F4B08BBD-5625-4640-B2E4-B9D60AA1B08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71663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9F42AA93-97CE-49CC-8905-9EE0C1C89FFF}"/>
              </a:ext>
            </a:extLst>
          </p:cNvPr>
          <p:cNvSpPr>
            <a:spLocks noGrp="1"/>
          </p:cNvSpPr>
          <p:nvPr>
            <p:ph type="body" sz="quarter" idx="13"/>
          </p:nvPr>
        </p:nvSpPr>
        <p:spPr>
          <a:xfrm>
            <a:off x="487754" y="1152526"/>
            <a:ext cx="8242094" cy="4868865"/>
          </a:xfrm>
        </p:spPr>
        <p:txBody>
          <a:bodyPr numCol="2" anchor="ctr">
            <a:normAutofit fontScale="92500" lnSpcReduction="10000"/>
          </a:bodyPr>
          <a:lstStyle/>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r>
              <a:rPr lang="en-US">
                <a:solidFill>
                  <a:schemeClr val="tx1"/>
                </a:solidFill>
              </a:rPr>
              <a:t>Each of us can prepare ourselves and our households for any disaster.</a:t>
            </a:r>
          </a:p>
          <a:p>
            <a:pPr lvl="0"/>
            <a:endParaRPr lang="en-US">
              <a:solidFill>
                <a:schemeClr val="tx1"/>
              </a:solidFill>
            </a:endParaRPr>
          </a:p>
          <a:p>
            <a:pPr marL="0" indent="0">
              <a:buNone/>
            </a:pPr>
            <a:r>
              <a:rPr lang="en-US">
                <a:solidFill>
                  <a:schemeClr val="tx1"/>
                </a:solidFill>
              </a:rPr>
              <a:t>Preparing helps us:</a:t>
            </a:r>
          </a:p>
          <a:p>
            <a:r>
              <a:rPr lang="en-US">
                <a:solidFill>
                  <a:schemeClr val="tx1"/>
                </a:solidFill>
              </a:rPr>
              <a:t>Stay safe</a:t>
            </a:r>
          </a:p>
          <a:p>
            <a:r>
              <a:rPr lang="en-US">
                <a:solidFill>
                  <a:schemeClr val="tx1"/>
                </a:solidFill>
              </a:rPr>
              <a:t>Adapt to challenges</a:t>
            </a:r>
          </a:p>
          <a:p>
            <a:r>
              <a:rPr lang="en-US">
                <a:solidFill>
                  <a:schemeClr val="tx1"/>
                </a:solidFill>
              </a:rPr>
              <a:t>Recover quickly</a:t>
            </a:r>
          </a:p>
          <a:p>
            <a:pPr lvl="0"/>
            <a:endParaRPr lang="en-US"/>
          </a:p>
        </p:txBody>
      </p:sp>
      <p:sp>
        <p:nvSpPr>
          <p:cNvPr id="3" name="Title 2">
            <a:extLst>
              <a:ext uri="{FF2B5EF4-FFF2-40B4-BE49-F238E27FC236}">
                <a16:creationId xmlns:a16="http://schemas.microsoft.com/office/drawing/2014/main" id="{B6D5B92F-77F5-4E69-9E58-F1F9871CB45D}"/>
              </a:ext>
            </a:extLst>
          </p:cNvPr>
          <p:cNvSpPr>
            <a:spLocks noGrp="1"/>
          </p:cNvSpPr>
          <p:nvPr>
            <p:ph type="title"/>
          </p:nvPr>
        </p:nvSpPr>
        <p:spPr/>
        <p:txBody>
          <a:bodyPr/>
          <a:lstStyle/>
          <a:p>
            <a:r>
              <a:rPr lang="en-US">
                <a:solidFill>
                  <a:schemeClr val="accent1">
                    <a:lumMod val="75000"/>
                  </a:schemeClr>
                </a:solidFill>
                <a:latin typeface="Arial"/>
                <a:cs typeface="Arial"/>
              </a:rPr>
              <a:t>You Can Prepare</a:t>
            </a:r>
          </a:p>
        </p:txBody>
      </p:sp>
      <p:pic>
        <p:nvPicPr>
          <p:cNvPr id="8" name="Picture 7">
            <a:extLst>
              <a:ext uri="{FF2B5EF4-FFF2-40B4-BE49-F238E27FC236}">
                <a16:creationId xmlns:a16="http://schemas.microsoft.com/office/drawing/2014/main" id="{77F84842-7AC2-40DC-821C-A36441AC8B5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7753" y="1529314"/>
            <a:ext cx="3867121" cy="4115288"/>
          </a:xfrm>
          <a:prstGeom prst="rect">
            <a:avLst/>
          </a:prstGeom>
        </p:spPr>
      </p:pic>
    </p:spTree>
    <p:extLst>
      <p:ext uri="{BB962C8B-B14F-4D97-AF65-F5344CB8AC3E}">
        <p14:creationId xmlns:p14="http://schemas.microsoft.com/office/powerpoint/2010/main" val="677308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D93533-6B2A-8908-172E-92C88DCE8869}"/>
              </a:ext>
            </a:extLst>
          </p:cNvPr>
          <p:cNvSpPr>
            <a:spLocks noGrp="1"/>
          </p:cNvSpPr>
          <p:nvPr>
            <p:ph type="body" sz="quarter" idx="13"/>
          </p:nvPr>
        </p:nvSpPr>
        <p:spPr>
          <a:xfrm>
            <a:off x="457203" y="1801504"/>
            <a:ext cx="8272643" cy="4219887"/>
          </a:xfrm>
        </p:spPr>
        <p:txBody>
          <a:bodyPr/>
          <a:lstStyle/>
          <a:p>
            <a:r>
              <a:rPr lang="en-US"/>
              <a:t>Notice events: events that have some advanced warning such as snowstorms, hurricanes etc. </a:t>
            </a:r>
          </a:p>
          <a:p>
            <a:pPr lvl="1"/>
            <a:r>
              <a:rPr lang="en-US"/>
              <a:t>Have your kit ready, shelter in place</a:t>
            </a:r>
          </a:p>
          <a:p>
            <a:r>
              <a:rPr lang="en-US"/>
              <a:t>No Notice Events: No advanced warning such as home fires. – Get out now!!! </a:t>
            </a:r>
          </a:p>
          <a:p>
            <a:pPr lvl="1"/>
            <a:r>
              <a:rPr lang="en-US"/>
              <a:t>Do not take your preparedness kit***</a:t>
            </a:r>
          </a:p>
        </p:txBody>
      </p:sp>
      <p:sp>
        <p:nvSpPr>
          <p:cNvPr id="3" name="Title 2">
            <a:extLst>
              <a:ext uri="{FF2B5EF4-FFF2-40B4-BE49-F238E27FC236}">
                <a16:creationId xmlns:a16="http://schemas.microsoft.com/office/drawing/2014/main" id="{B6680FE5-3F92-390D-CB80-FF9CE93CBAEC}"/>
              </a:ext>
            </a:extLst>
          </p:cNvPr>
          <p:cNvSpPr>
            <a:spLocks noGrp="1"/>
          </p:cNvSpPr>
          <p:nvPr>
            <p:ph type="title"/>
          </p:nvPr>
        </p:nvSpPr>
        <p:spPr/>
        <p:txBody>
          <a:bodyPr/>
          <a:lstStyle/>
          <a:p>
            <a:r>
              <a:rPr lang="en-US"/>
              <a:t>Notice Vs. No Notice Events</a:t>
            </a:r>
          </a:p>
        </p:txBody>
      </p:sp>
      <p:sp>
        <p:nvSpPr>
          <p:cNvPr id="4" name="Footer Placeholder 3">
            <a:extLst>
              <a:ext uri="{FF2B5EF4-FFF2-40B4-BE49-F238E27FC236}">
                <a16:creationId xmlns:a16="http://schemas.microsoft.com/office/drawing/2014/main" id="{E2A70B9C-0269-D1C7-F245-10A51A20CF0E}"/>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3488566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7144D2-7D42-4DBA-A7DE-66B1040D44F1}"/>
              </a:ext>
            </a:extLst>
          </p:cNvPr>
          <p:cNvSpPr>
            <a:spLocks noGrp="1"/>
          </p:cNvSpPr>
          <p:nvPr>
            <p:ph type="title"/>
          </p:nvPr>
        </p:nvSpPr>
        <p:spPr/>
        <p:txBody>
          <a:bodyPr/>
          <a:lstStyle/>
          <a:p>
            <a:r>
              <a:rPr lang="en-US">
                <a:solidFill>
                  <a:schemeClr val="tx1"/>
                </a:solidFill>
              </a:rPr>
              <a:t>Be </a:t>
            </a:r>
            <a:r>
              <a:rPr lang="en-US">
                <a:solidFill>
                  <a:srgbClr val="D33320"/>
                </a:solidFill>
              </a:rPr>
              <a:t>Red Cross </a:t>
            </a:r>
            <a:r>
              <a:rPr lang="en-US">
                <a:solidFill>
                  <a:schemeClr val="tx1"/>
                </a:solidFill>
              </a:rPr>
              <a:t>Ready</a:t>
            </a:r>
          </a:p>
        </p:txBody>
      </p:sp>
      <p:grpSp>
        <p:nvGrpSpPr>
          <p:cNvPr id="24" name="Group 23">
            <a:extLst>
              <a:ext uri="{FF2B5EF4-FFF2-40B4-BE49-F238E27FC236}">
                <a16:creationId xmlns:a16="http://schemas.microsoft.com/office/drawing/2014/main" id="{E7603DA0-0218-41D0-8D2A-3B0CC5E68649}"/>
              </a:ext>
            </a:extLst>
          </p:cNvPr>
          <p:cNvGrpSpPr/>
          <p:nvPr/>
        </p:nvGrpSpPr>
        <p:grpSpPr>
          <a:xfrm>
            <a:off x="854249" y="1957606"/>
            <a:ext cx="1989199" cy="2297957"/>
            <a:chOff x="1050016" y="2069886"/>
            <a:chExt cx="1989199" cy="2297957"/>
          </a:xfrm>
        </p:grpSpPr>
        <p:grpSp>
          <p:nvGrpSpPr>
            <p:cNvPr id="13" name="Group 12">
              <a:extLst>
                <a:ext uri="{FF2B5EF4-FFF2-40B4-BE49-F238E27FC236}">
                  <a16:creationId xmlns:a16="http://schemas.microsoft.com/office/drawing/2014/main" id="{5C134863-5AEE-426F-8258-F0475BA78CC2}"/>
                </a:ext>
              </a:extLst>
            </p:cNvPr>
            <p:cNvGrpSpPr/>
            <p:nvPr/>
          </p:nvGrpSpPr>
          <p:grpSpPr>
            <a:xfrm>
              <a:off x="1050016" y="2075825"/>
              <a:ext cx="1989199" cy="2292018"/>
              <a:chOff x="1016674" y="2144861"/>
              <a:chExt cx="2086285" cy="2314845"/>
            </a:xfrm>
          </p:grpSpPr>
          <p:pic>
            <p:nvPicPr>
              <p:cNvPr id="4" name="Picture 3">
                <a:extLst>
                  <a:ext uri="{FF2B5EF4-FFF2-40B4-BE49-F238E27FC236}">
                    <a16:creationId xmlns:a16="http://schemas.microsoft.com/office/drawing/2014/main" id="{15465DEA-FB91-4BBC-B991-B540052F2959}"/>
                  </a:ext>
                </a:extLst>
              </p:cNvPr>
              <p:cNvPicPr>
                <a:picLocks noChangeAspect="1"/>
              </p:cNvPicPr>
              <p:nvPr/>
            </p:nvPicPr>
            <p:blipFill>
              <a:blip r:embed="rId3"/>
              <a:stretch>
                <a:fillRect/>
              </a:stretch>
            </p:blipFill>
            <p:spPr>
              <a:xfrm>
                <a:off x="1144936" y="2144861"/>
                <a:ext cx="1715555" cy="1657401"/>
              </a:xfrm>
              <a:prstGeom prst="rect">
                <a:avLst/>
              </a:prstGeom>
            </p:spPr>
          </p:pic>
          <p:sp>
            <p:nvSpPr>
              <p:cNvPr id="9" name="TextBox 8">
                <a:extLst>
                  <a:ext uri="{FF2B5EF4-FFF2-40B4-BE49-F238E27FC236}">
                    <a16:creationId xmlns:a16="http://schemas.microsoft.com/office/drawing/2014/main" id="{7DE3DBBA-62B7-47F9-A7E4-D1C13D5CBACD}"/>
                  </a:ext>
                </a:extLst>
              </p:cNvPr>
              <p:cNvSpPr txBox="1"/>
              <p:nvPr/>
            </p:nvSpPr>
            <p:spPr>
              <a:xfrm>
                <a:off x="1016674" y="3869107"/>
                <a:ext cx="2086285" cy="590599"/>
              </a:xfrm>
              <a:prstGeom prst="rect">
                <a:avLst/>
              </a:prstGeom>
              <a:noFill/>
            </p:spPr>
            <p:txBody>
              <a:bodyPr wrap="square" rtlCol="0">
                <a:spAutoFit/>
              </a:bodyPr>
              <a:lstStyle/>
              <a:p>
                <a:r>
                  <a:rPr lang="en-US" sz="3200" b="1"/>
                  <a:t>Get a Kit</a:t>
                </a:r>
              </a:p>
            </p:txBody>
          </p:sp>
        </p:grpSp>
        <p:pic>
          <p:nvPicPr>
            <p:cNvPr id="22" name="Picture 21">
              <a:extLst>
                <a:ext uri="{FF2B5EF4-FFF2-40B4-BE49-F238E27FC236}">
                  <a16:creationId xmlns:a16="http://schemas.microsoft.com/office/drawing/2014/main" id="{645DD0B7-5267-41D1-B0A5-A944BAB03822}"/>
                </a:ext>
              </a:extLst>
            </p:cNvPr>
            <p:cNvPicPr>
              <a:picLocks noChangeAspect="1"/>
            </p:cNvPicPr>
            <p:nvPr/>
          </p:nvPicPr>
          <p:blipFill>
            <a:blip r:embed="rId4"/>
            <a:stretch>
              <a:fillRect/>
            </a:stretch>
          </p:blipFill>
          <p:spPr>
            <a:xfrm>
              <a:off x="2205946" y="2069886"/>
              <a:ext cx="409571" cy="777305"/>
            </a:xfrm>
            <a:prstGeom prst="rect">
              <a:avLst/>
            </a:prstGeom>
          </p:spPr>
        </p:pic>
      </p:grpSp>
      <p:grpSp>
        <p:nvGrpSpPr>
          <p:cNvPr id="14" name="Group 13">
            <a:extLst>
              <a:ext uri="{FF2B5EF4-FFF2-40B4-BE49-F238E27FC236}">
                <a16:creationId xmlns:a16="http://schemas.microsoft.com/office/drawing/2014/main" id="{6F06DCF3-DF3B-4FFA-AD4E-6099E161AA5C}"/>
              </a:ext>
            </a:extLst>
          </p:cNvPr>
          <p:cNvGrpSpPr/>
          <p:nvPr/>
        </p:nvGrpSpPr>
        <p:grpSpPr>
          <a:xfrm>
            <a:off x="3121967" y="2679281"/>
            <a:ext cx="2850744" cy="2622207"/>
            <a:chOff x="3243979" y="2879367"/>
            <a:chExt cx="2972191" cy="2498531"/>
          </a:xfrm>
        </p:grpSpPr>
        <p:pic>
          <p:nvPicPr>
            <p:cNvPr id="5" name="Picture 4">
              <a:extLst>
                <a:ext uri="{FF2B5EF4-FFF2-40B4-BE49-F238E27FC236}">
                  <a16:creationId xmlns:a16="http://schemas.microsoft.com/office/drawing/2014/main" id="{439086EE-CFF2-4123-9DAD-A9A8663E6C12}"/>
                </a:ext>
              </a:extLst>
            </p:cNvPr>
            <p:cNvPicPr>
              <a:picLocks noChangeAspect="1"/>
            </p:cNvPicPr>
            <p:nvPr/>
          </p:nvPicPr>
          <p:blipFill>
            <a:blip r:embed="rId5"/>
            <a:stretch>
              <a:fillRect/>
            </a:stretch>
          </p:blipFill>
          <p:spPr>
            <a:xfrm>
              <a:off x="3835958" y="2879367"/>
              <a:ext cx="1472084" cy="1851205"/>
            </a:xfrm>
            <a:prstGeom prst="rect">
              <a:avLst/>
            </a:prstGeom>
          </p:spPr>
        </p:pic>
        <p:sp>
          <p:nvSpPr>
            <p:cNvPr id="11" name="TextBox 10">
              <a:extLst>
                <a:ext uri="{FF2B5EF4-FFF2-40B4-BE49-F238E27FC236}">
                  <a16:creationId xmlns:a16="http://schemas.microsoft.com/office/drawing/2014/main" id="{F9D50E4C-A5D4-45C8-BF21-3E4B6BB7F0F8}"/>
                </a:ext>
              </a:extLst>
            </p:cNvPr>
            <p:cNvSpPr txBox="1"/>
            <p:nvPr/>
          </p:nvSpPr>
          <p:spPr>
            <a:xfrm>
              <a:off x="3243979" y="4820704"/>
              <a:ext cx="2972191" cy="557194"/>
            </a:xfrm>
            <a:prstGeom prst="rect">
              <a:avLst/>
            </a:prstGeom>
            <a:noFill/>
          </p:spPr>
          <p:txBody>
            <a:bodyPr wrap="square" lIns="91440" tIns="45720" rIns="91440" bIns="45720" rtlCol="0" anchor="t">
              <a:spAutoFit/>
            </a:bodyPr>
            <a:lstStyle/>
            <a:p>
              <a:r>
                <a:rPr lang="en-US" sz="3200" b="1">
                  <a:latin typeface="Arial"/>
                  <a:cs typeface="Arial"/>
                </a:rPr>
                <a:t>Make a Plan</a:t>
              </a:r>
            </a:p>
          </p:txBody>
        </p:sp>
      </p:grpSp>
      <p:grpSp>
        <p:nvGrpSpPr>
          <p:cNvPr id="15" name="Group 14">
            <a:extLst>
              <a:ext uri="{FF2B5EF4-FFF2-40B4-BE49-F238E27FC236}">
                <a16:creationId xmlns:a16="http://schemas.microsoft.com/office/drawing/2014/main" id="{29DAA4C1-2CD6-4F0F-9C45-9FD3E6AC45B0}"/>
              </a:ext>
            </a:extLst>
          </p:cNvPr>
          <p:cNvGrpSpPr/>
          <p:nvPr/>
        </p:nvGrpSpPr>
        <p:grpSpPr>
          <a:xfrm>
            <a:off x="5947999" y="2297463"/>
            <a:ext cx="2641007" cy="1958100"/>
            <a:chOff x="5871476" y="2124347"/>
            <a:chExt cx="2972191" cy="2222217"/>
          </a:xfrm>
        </p:grpSpPr>
        <p:pic>
          <p:nvPicPr>
            <p:cNvPr id="6" name="Picture 5">
              <a:extLst>
                <a:ext uri="{FF2B5EF4-FFF2-40B4-BE49-F238E27FC236}">
                  <a16:creationId xmlns:a16="http://schemas.microsoft.com/office/drawing/2014/main" id="{D5570290-3D39-46C4-8506-71F8650B33FB}"/>
                </a:ext>
              </a:extLst>
            </p:cNvPr>
            <p:cNvPicPr>
              <a:picLocks noChangeAspect="1"/>
            </p:cNvPicPr>
            <p:nvPr/>
          </p:nvPicPr>
          <p:blipFill>
            <a:blip r:embed="rId6"/>
            <a:stretch>
              <a:fillRect/>
            </a:stretch>
          </p:blipFill>
          <p:spPr>
            <a:xfrm>
              <a:off x="6046169" y="2124347"/>
              <a:ext cx="2386839" cy="1411754"/>
            </a:xfrm>
            <a:prstGeom prst="rect">
              <a:avLst/>
            </a:prstGeom>
          </p:spPr>
        </p:pic>
        <p:sp>
          <p:nvSpPr>
            <p:cNvPr id="12" name="TextBox 11">
              <a:extLst>
                <a:ext uri="{FF2B5EF4-FFF2-40B4-BE49-F238E27FC236}">
                  <a16:creationId xmlns:a16="http://schemas.microsoft.com/office/drawing/2014/main" id="{9130F531-13FB-4BED-AB24-49B662A6B872}"/>
                </a:ext>
              </a:extLst>
            </p:cNvPr>
            <p:cNvSpPr txBox="1"/>
            <p:nvPr/>
          </p:nvSpPr>
          <p:spPr>
            <a:xfrm>
              <a:off x="5871476" y="3682912"/>
              <a:ext cx="2972191" cy="663652"/>
            </a:xfrm>
            <a:prstGeom prst="rect">
              <a:avLst/>
            </a:prstGeom>
            <a:noFill/>
          </p:spPr>
          <p:txBody>
            <a:bodyPr wrap="square" rtlCol="0">
              <a:spAutoFit/>
            </a:bodyPr>
            <a:lstStyle/>
            <a:p>
              <a:r>
                <a:rPr lang="en-US" sz="3200" b="1"/>
                <a:t>Be Informed</a:t>
              </a:r>
            </a:p>
          </p:txBody>
        </p:sp>
      </p:grpSp>
    </p:spTree>
    <p:extLst>
      <p:ext uri="{BB962C8B-B14F-4D97-AF65-F5344CB8AC3E}">
        <p14:creationId xmlns:p14="http://schemas.microsoft.com/office/powerpoint/2010/main" val="1073207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1B4CD-9AAF-4C4B-A86C-3130356D9426}"/>
              </a:ext>
            </a:extLst>
          </p:cNvPr>
          <p:cNvSpPr>
            <a:spLocks noGrp="1"/>
          </p:cNvSpPr>
          <p:nvPr>
            <p:ph type="body" sz="quarter" idx="13"/>
          </p:nvPr>
        </p:nvSpPr>
        <p:spPr>
          <a:xfrm>
            <a:off x="457204" y="1610437"/>
            <a:ext cx="6530450" cy="2729552"/>
          </a:xfrm>
        </p:spPr>
        <p:txBody>
          <a:bodyPr/>
          <a:lstStyle/>
          <a:p>
            <a:pPr marL="285750" lvl="1"/>
            <a:r>
              <a:rPr lang="en-US">
                <a:solidFill>
                  <a:schemeClr val="tx1"/>
                </a:solidFill>
              </a:rPr>
              <a:t>Household kit – supplies for 3 days, 2 weeks is better</a:t>
            </a:r>
          </a:p>
          <a:p>
            <a:pPr marL="285750" lvl="1"/>
            <a:r>
              <a:rPr lang="en-US">
                <a:solidFill>
                  <a:schemeClr val="tx1"/>
                </a:solidFill>
              </a:rPr>
              <a:t>Go-bag – mobile version, supplies for 3 days in case you need to evacuate quickly</a:t>
            </a:r>
          </a:p>
          <a:p>
            <a:pPr marL="285750" lvl="1"/>
            <a:r>
              <a:rPr lang="en-US">
                <a:solidFill>
                  <a:schemeClr val="tx1"/>
                </a:solidFill>
              </a:rPr>
              <a:t>Supplies for each member of household </a:t>
            </a:r>
          </a:p>
          <a:p>
            <a:pPr marL="285750" lvl="1"/>
            <a:r>
              <a:rPr lang="en-US">
                <a:solidFill>
                  <a:schemeClr val="tx1"/>
                </a:solidFill>
              </a:rPr>
              <a:t>Customize for personal needs and disasters common to your area</a:t>
            </a:r>
          </a:p>
          <a:p>
            <a:endParaRPr lang="en-US"/>
          </a:p>
        </p:txBody>
      </p:sp>
      <p:sp>
        <p:nvSpPr>
          <p:cNvPr id="3" name="Title 2">
            <a:extLst>
              <a:ext uri="{FF2B5EF4-FFF2-40B4-BE49-F238E27FC236}">
                <a16:creationId xmlns:a16="http://schemas.microsoft.com/office/drawing/2014/main" id="{5B1AA94C-0883-4431-B8EC-FC3813345065}"/>
              </a:ext>
            </a:extLst>
          </p:cNvPr>
          <p:cNvSpPr>
            <a:spLocks noGrp="1"/>
          </p:cNvSpPr>
          <p:nvPr>
            <p:ph type="title"/>
          </p:nvPr>
        </p:nvSpPr>
        <p:spPr/>
        <p:txBody>
          <a:bodyPr/>
          <a:lstStyle/>
          <a:p>
            <a:r>
              <a:rPr lang="en-US">
                <a:solidFill>
                  <a:schemeClr val="accent1">
                    <a:lumMod val="75000"/>
                  </a:schemeClr>
                </a:solidFill>
                <a:latin typeface="Arial"/>
                <a:cs typeface="Arial"/>
              </a:rPr>
              <a:t>Get a Kit</a:t>
            </a:r>
          </a:p>
        </p:txBody>
      </p:sp>
      <p:sp>
        <p:nvSpPr>
          <p:cNvPr id="5" name="Text Placeholder 1">
            <a:extLst>
              <a:ext uri="{FF2B5EF4-FFF2-40B4-BE49-F238E27FC236}">
                <a16:creationId xmlns:a16="http://schemas.microsoft.com/office/drawing/2014/main" id="{DE33005A-D69A-434B-B9B9-51E5DB03515B}"/>
              </a:ext>
            </a:extLst>
          </p:cNvPr>
          <p:cNvSpPr txBox="1">
            <a:spLocks/>
          </p:cNvSpPr>
          <p:nvPr/>
        </p:nvSpPr>
        <p:spPr>
          <a:xfrm>
            <a:off x="-5771496" y="707571"/>
            <a:ext cx="6185649" cy="6667500"/>
          </a:xfrm>
          <a:prstGeom prst="rect">
            <a:avLst/>
          </a:prstGeom>
        </p:spPr>
        <p:txBody>
          <a:bodyPr anchor="ctr"/>
          <a:lst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2800">
                <a:solidFill>
                  <a:srgbClr val="6D6E70"/>
                </a:solidFill>
                <a:latin typeface="Arial" panose="020B0604020202020204" pitchFamily="34" charset="0"/>
                <a:ea typeface="+mn-ea"/>
                <a:cs typeface="Arial" panose="020B0604020202020204" pitchFamily="34" charset="0"/>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rgbClr val="6D6E70"/>
                </a:solidFill>
                <a:latin typeface="Arial" panose="020B0604020202020204" pitchFamily="34" charset="0"/>
                <a:cs typeface="Arial" panose="020B0604020202020204" pitchFamily="34" charset="0"/>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200">
                <a:solidFill>
                  <a:srgbClr val="6D6E70"/>
                </a:solidFill>
                <a:latin typeface="Arial" panose="020B0604020202020204" pitchFamily="34" charset="0"/>
                <a:cs typeface="Arial" panose="020B0604020202020204" pitchFamily="34" charset="0"/>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rgbClr val="6D6E70"/>
                </a:solidFill>
                <a:latin typeface="Arial" panose="020B0604020202020204" pitchFamily="34" charset="0"/>
                <a:cs typeface="Arial" panose="020B0604020202020204" pitchFamily="34" charset="0"/>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1800">
                <a:solidFill>
                  <a:srgbClr val="6D6E70"/>
                </a:solidFill>
                <a:latin typeface="Arial" panose="020B0604020202020204" pitchFamily="34" charset="0"/>
                <a:cs typeface="Arial" panose="020B0604020202020204" pitchFamily="34" charset="0"/>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a:lstStyle>
          <a:p>
            <a:pPr marL="285750" lvl="1"/>
            <a:endParaRPr lang="en-US" kern="0"/>
          </a:p>
        </p:txBody>
      </p:sp>
      <p:grpSp>
        <p:nvGrpSpPr>
          <p:cNvPr id="6" name="Group 2">
            <a:extLst>
              <a:ext uri="{FF2B5EF4-FFF2-40B4-BE49-F238E27FC236}">
                <a16:creationId xmlns:a16="http://schemas.microsoft.com/office/drawing/2014/main" id="{03B12768-B961-B74F-8AD9-E4FBDF65CB2B}"/>
              </a:ext>
            </a:extLst>
          </p:cNvPr>
          <p:cNvGrpSpPr/>
          <p:nvPr/>
        </p:nvGrpSpPr>
        <p:grpSpPr>
          <a:xfrm>
            <a:off x="6536628" y="1386061"/>
            <a:ext cx="2462570" cy="4085878"/>
            <a:chOff x="0" y="0"/>
            <a:chExt cx="2423630" cy="4021270"/>
          </a:xfrm>
        </p:grpSpPr>
        <p:sp>
          <p:nvSpPr>
            <p:cNvPr id="7" name="Freeform 3">
              <a:extLst>
                <a:ext uri="{FF2B5EF4-FFF2-40B4-BE49-F238E27FC236}">
                  <a16:creationId xmlns:a16="http://schemas.microsoft.com/office/drawing/2014/main" id="{84C82799-78C4-166E-F231-3FC1E49B3F57}"/>
                </a:ext>
              </a:extLst>
            </p:cNvPr>
            <p:cNvSpPr/>
            <p:nvPr/>
          </p:nvSpPr>
          <p:spPr>
            <a:xfrm rot="-6000">
              <a:off x="-3507" y="-2112"/>
              <a:ext cx="2430696" cy="4025532"/>
            </a:xfrm>
            <a:custGeom>
              <a:avLst/>
              <a:gdLst/>
              <a:ahLst/>
              <a:cxnLst/>
              <a:rect l="l" t="t" r="r" b="b"/>
              <a:pathLst>
                <a:path w="2430696" h="4025532">
                  <a:moveTo>
                    <a:pt x="7018" y="0"/>
                  </a:moveTo>
                  <a:lnTo>
                    <a:pt x="2430696" y="4230"/>
                  </a:lnTo>
                  <a:lnTo>
                    <a:pt x="2423677" y="4025532"/>
                  </a:lnTo>
                  <a:lnTo>
                    <a:pt x="0" y="4021302"/>
                  </a:lnTo>
                  <a:lnTo>
                    <a:pt x="7018" y="0"/>
                  </a:lnTo>
                  <a:close/>
                </a:path>
              </a:pathLst>
            </a:custGeom>
            <a:blipFill>
              <a:blip r:embed="rId3"/>
              <a:stretch>
                <a:fillRect l="-33125" r="-29747" b="-4922"/>
              </a:stretch>
            </a:blip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D6E70"/>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1224108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
            <a:extLst>
              <a:ext uri="{FF2B5EF4-FFF2-40B4-BE49-F238E27FC236}">
                <a16:creationId xmlns:a16="http://schemas.microsoft.com/office/drawing/2014/main" id="{75E3BF65-2BD6-4E2E-9674-E3A47FABBE15}"/>
              </a:ext>
            </a:extLst>
          </p:cNvPr>
          <p:cNvSpPr>
            <a:spLocks noGrp="1"/>
          </p:cNvSpPr>
          <p:nvPr>
            <p:ph type="body" sz="quarter" idx="13"/>
          </p:nvPr>
        </p:nvSpPr>
        <p:spPr/>
        <p:txBody>
          <a:bodyPr/>
          <a:lstStyle/>
          <a:p>
            <a:pPr lvl="0"/>
            <a:r>
              <a:rPr lang="en-US">
                <a:solidFill>
                  <a:schemeClr val="tx1"/>
                </a:solidFill>
              </a:rPr>
              <a:t>What is essential every day</a:t>
            </a:r>
          </a:p>
          <a:p>
            <a:pPr lvl="0"/>
            <a:r>
              <a:rPr lang="en-US">
                <a:solidFill>
                  <a:schemeClr val="tx1"/>
                </a:solidFill>
              </a:rPr>
              <a:t>Needs of every household member</a:t>
            </a:r>
          </a:p>
          <a:p>
            <a:pPr lvl="0"/>
            <a:r>
              <a:rPr lang="en-US">
                <a:solidFill>
                  <a:schemeClr val="tx1"/>
                </a:solidFill>
              </a:rPr>
              <a:t>Keep it fresh</a:t>
            </a:r>
          </a:p>
        </p:txBody>
      </p:sp>
      <p:sp>
        <p:nvSpPr>
          <p:cNvPr id="6" name="Title 2">
            <a:extLst>
              <a:ext uri="{FF2B5EF4-FFF2-40B4-BE49-F238E27FC236}">
                <a16:creationId xmlns:a16="http://schemas.microsoft.com/office/drawing/2014/main" id="{AB53D577-ADE6-4D68-9690-B10AAFE3348B}"/>
              </a:ext>
            </a:extLst>
          </p:cNvPr>
          <p:cNvSpPr>
            <a:spLocks noGrp="1"/>
          </p:cNvSpPr>
          <p:nvPr>
            <p:ph type="title"/>
          </p:nvPr>
        </p:nvSpPr>
        <p:spPr/>
        <p:txBody>
          <a:bodyPr/>
          <a:lstStyle/>
          <a:p>
            <a:r>
              <a:rPr lang="en-US">
                <a:solidFill>
                  <a:schemeClr val="accent1">
                    <a:lumMod val="75000"/>
                  </a:schemeClr>
                </a:solidFill>
                <a:latin typeface="Arial"/>
                <a:cs typeface="Arial"/>
              </a:rPr>
              <a:t>Gather The Essentials</a:t>
            </a:r>
          </a:p>
        </p:txBody>
      </p:sp>
      <p:grpSp>
        <p:nvGrpSpPr>
          <p:cNvPr id="17" name="Group 16">
            <a:extLst>
              <a:ext uri="{FF2B5EF4-FFF2-40B4-BE49-F238E27FC236}">
                <a16:creationId xmlns:a16="http://schemas.microsoft.com/office/drawing/2014/main" id="{D20CFBCE-6480-4EF8-AFD9-427EC4B014C2}"/>
              </a:ext>
            </a:extLst>
          </p:cNvPr>
          <p:cNvGrpSpPr/>
          <p:nvPr/>
        </p:nvGrpSpPr>
        <p:grpSpPr>
          <a:xfrm>
            <a:off x="2509240" y="2503465"/>
            <a:ext cx="3295417" cy="1985738"/>
            <a:chOff x="2863356" y="2829721"/>
            <a:chExt cx="3295417" cy="1985738"/>
          </a:xfrm>
        </p:grpSpPr>
        <p:pic>
          <p:nvPicPr>
            <p:cNvPr id="18" name="Picture 17">
              <a:extLst>
                <a:ext uri="{FF2B5EF4-FFF2-40B4-BE49-F238E27FC236}">
                  <a16:creationId xmlns:a16="http://schemas.microsoft.com/office/drawing/2014/main" id="{6B99C53A-71AD-40AD-AF2E-4AA44D3400BE}"/>
                </a:ext>
              </a:extLst>
            </p:cNvPr>
            <p:cNvPicPr>
              <a:picLocks noChangeAspect="1"/>
            </p:cNvPicPr>
            <p:nvPr/>
          </p:nvPicPr>
          <p:blipFill>
            <a:blip r:embed="rId3"/>
            <a:stretch>
              <a:fillRect/>
            </a:stretch>
          </p:blipFill>
          <p:spPr>
            <a:xfrm>
              <a:off x="2863356" y="2829721"/>
              <a:ext cx="2655386" cy="1985738"/>
            </a:xfrm>
            <a:prstGeom prst="rect">
              <a:avLst/>
            </a:prstGeom>
          </p:spPr>
        </p:pic>
        <p:sp>
          <p:nvSpPr>
            <p:cNvPr id="19" name="TextBox 18">
              <a:extLst>
                <a:ext uri="{FF2B5EF4-FFF2-40B4-BE49-F238E27FC236}">
                  <a16:creationId xmlns:a16="http://schemas.microsoft.com/office/drawing/2014/main" id="{83092764-B8E6-4B2A-8E80-9280A21418D3}"/>
                </a:ext>
              </a:extLst>
            </p:cNvPr>
            <p:cNvSpPr txBox="1"/>
            <p:nvPr/>
          </p:nvSpPr>
          <p:spPr>
            <a:xfrm>
              <a:off x="4034068" y="3197018"/>
              <a:ext cx="2124705" cy="646331"/>
            </a:xfrm>
            <a:prstGeom prst="rect">
              <a:avLst/>
            </a:prstGeom>
            <a:noFill/>
          </p:spPr>
          <p:txBody>
            <a:bodyPr wrap="square" rtlCol="0">
              <a:spAutoFit/>
            </a:bodyPr>
            <a:lstStyle/>
            <a:p>
              <a:r>
                <a:rPr lang="en-US" b="1">
                  <a:solidFill>
                    <a:srgbClr val="004B79"/>
                  </a:solidFill>
                </a:rPr>
                <a:t>1 gallon per day, per person</a:t>
              </a:r>
            </a:p>
          </p:txBody>
        </p:sp>
      </p:grpSp>
      <p:grpSp>
        <p:nvGrpSpPr>
          <p:cNvPr id="21" name="Group 20">
            <a:extLst>
              <a:ext uri="{FF2B5EF4-FFF2-40B4-BE49-F238E27FC236}">
                <a16:creationId xmlns:a16="http://schemas.microsoft.com/office/drawing/2014/main" id="{B8DE9241-356A-46B4-B793-E0CA9EE82ABF}"/>
              </a:ext>
            </a:extLst>
          </p:cNvPr>
          <p:cNvGrpSpPr/>
          <p:nvPr/>
        </p:nvGrpSpPr>
        <p:grpSpPr>
          <a:xfrm>
            <a:off x="3562239" y="4190340"/>
            <a:ext cx="2963588" cy="1602015"/>
            <a:chOff x="4415336" y="4149974"/>
            <a:chExt cx="2963588" cy="1602015"/>
          </a:xfrm>
        </p:grpSpPr>
        <p:pic>
          <p:nvPicPr>
            <p:cNvPr id="22" name="Picture 21">
              <a:extLst>
                <a:ext uri="{FF2B5EF4-FFF2-40B4-BE49-F238E27FC236}">
                  <a16:creationId xmlns:a16="http://schemas.microsoft.com/office/drawing/2014/main" id="{251F2F35-41C6-4655-927E-9FD70FDACD00}"/>
                </a:ext>
              </a:extLst>
            </p:cNvPr>
            <p:cNvPicPr>
              <a:picLocks noChangeAspect="1"/>
            </p:cNvPicPr>
            <p:nvPr/>
          </p:nvPicPr>
          <p:blipFill rotWithShape="1">
            <a:blip r:embed="rId4">
              <a:extLst>
                <a:ext uri="{28A0092B-C50C-407E-A947-70E740481C1C}">
                  <a14:useLocalDpi xmlns:a14="http://schemas.microsoft.com/office/drawing/2010/main"/>
                </a:ext>
              </a:extLst>
            </a:blip>
            <a:srcRect t="18177"/>
            <a:stretch/>
          </p:blipFill>
          <p:spPr>
            <a:xfrm>
              <a:off x="4415336" y="4637977"/>
              <a:ext cx="1694477" cy="1114012"/>
            </a:xfrm>
            <a:prstGeom prst="rect">
              <a:avLst/>
            </a:prstGeom>
          </p:spPr>
        </p:pic>
        <p:pic>
          <p:nvPicPr>
            <p:cNvPr id="23" name="Picture 22">
              <a:extLst>
                <a:ext uri="{FF2B5EF4-FFF2-40B4-BE49-F238E27FC236}">
                  <a16:creationId xmlns:a16="http://schemas.microsoft.com/office/drawing/2014/main" id="{2B7973A8-3EA7-4480-9E26-C35127FB52D9}"/>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6005091" y="4149974"/>
              <a:ext cx="1373833" cy="1114012"/>
            </a:xfrm>
            <a:prstGeom prst="rect">
              <a:avLst/>
            </a:prstGeom>
          </p:spPr>
        </p:pic>
      </p:grpSp>
      <p:pic>
        <p:nvPicPr>
          <p:cNvPr id="24" name="Picture 23">
            <a:extLst>
              <a:ext uri="{FF2B5EF4-FFF2-40B4-BE49-F238E27FC236}">
                <a16:creationId xmlns:a16="http://schemas.microsoft.com/office/drawing/2014/main" id="{C4925221-4056-475A-97FF-F289CB5F5A7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12" b="93628" l="9894" r="89753">
                        <a14:foregroundMark x1="46996" y1="90796" x2="46996" y2="90796"/>
                        <a14:foregroundMark x1="35807" y1="86549" x2="35807" y2="86549"/>
                        <a14:foregroundMark x1="34747" y1="85487" x2="34747" y2="85487"/>
                        <a14:foregroundMark x1="38751" y1="90796" x2="38751" y2="90796"/>
                        <a14:foregroundMark x1="38163" y1="89912" x2="38163" y2="89912"/>
                        <a14:foregroundMark x1="37220" y1="89027" x2="37220" y2="89027"/>
                        <a14:foregroundMark x1="35807" y1="87257" x2="35807" y2="87257"/>
                        <a14:foregroundMark x1="34393" y1="86018" x2="34393" y2="86018"/>
                        <a14:foregroundMark x1="28740" y1="85487" x2="28740" y2="85487"/>
                        <a14:foregroundMark x1="25206" y1="84602" x2="25206" y2="84602"/>
                        <a14:foregroundMark x1="28504" y1="85664" x2="28504" y2="85664"/>
                        <a14:foregroundMark x1="31213" y1="85664" x2="31213" y2="85664"/>
                        <a14:foregroundMark x1="26620" y1="85664" x2="26620" y2="85664"/>
                        <a14:foregroundMark x1="25206" y1="85664" x2="25206" y2="85664"/>
                        <a14:foregroundMark x1="23910" y1="85133" x2="23910" y2="85133"/>
                        <a14:foregroundMark x1="23557" y1="84956" x2="23557" y2="84956"/>
                        <a14:foregroundMark x1="22968" y1="84779" x2="22968" y2="84779"/>
                        <a14:foregroundMark x1="21673" y1="84071" x2="21673" y2="84071"/>
                        <a14:foregroundMark x1="19670" y1="83009" x2="19670" y2="83009"/>
                        <a14:foregroundMark x1="20612" y1="83363" x2="20612" y2="83363"/>
                        <a14:foregroundMark x1="21437" y1="83186" x2="21437" y2="83186"/>
                        <a14:foregroundMark x1="20730" y1="82478" x2="20730" y2="82478"/>
                        <a14:foregroundMark x1="20141" y1="82301" x2="20141" y2="82301"/>
                        <a14:foregroundMark x1="20141" y1="81947" x2="20141" y2="81947"/>
                        <a14:foregroundMark x1="63722" y1="85664" x2="63722" y2="85664"/>
                        <a14:foregroundMark x1="62073" y1="86372" x2="62073" y2="86372"/>
                        <a14:foregroundMark x1="59364" y1="88496" x2="59364" y2="88496"/>
                        <a14:foregroundMark x1="50294" y1="91681" x2="50294" y2="91681"/>
                        <a14:foregroundMark x1="48528" y1="93628" x2="48528" y2="93628"/>
                        <a14:foregroundMark x1="46408" y1="93628" x2="46408" y2="93628"/>
                        <a14:foregroundMark x1="50059" y1="92920" x2="50059" y2="92920"/>
                        <a14:foregroundMark x1="51355" y1="92212" x2="51355" y2="92212"/>
                        <a14:foregroundMark x1="52650" y1="91504" x2="52650" y2="91504"/>
                        <a14:foregroundMark x1="54181" y1="90973" x2="54181" y2="90973"/>
                        <a14:foregroundMark x1="56537" y1="90442" x2="56537" y2="90442"/>
                        <a14:foregroundMark x1="63958" y1="85487" x2="63958" y2="85487"/>
                        <a14:foregroundMark x1="65135" y1="85133" x2="65135" y2="85133"/>
                        <a14:foregroundMark x1="66667" y1="85133" x2="66667" y2="85133"/>
                        <a14:foregroundMark x1="65960" y1="85310" x2="65960" y2="85310"/>
                        <a14:foregroundMark x1="68316" y1="85664" x2="68316" y2="85664"/>
                        <a14:foregroundMark x1="69376" y1="85487" x2="69376" y2="85487"/>
                        <a14:foregroundMark x1="72438" y1="85133" x2="72438" y2="85133"/>
                        <a14:foregroundMark x1="74794" y1="84425" x2="74794" y2="84425"/>
                        <a14:foregroundMark x1="75972" y1="65310" x2="75972" y2="65310"/>
                        <a14:foregroundMark x1="76443" y1="61770" x2="76443" y2="61770"/>
                        <a14:foregroundMark x1="70200" y1="85487" x2="70200" y2="85487"/>
                        <a14:foregroundMark x1="72085" y1="85487" x2="72085" y2="85487"/>
                        <a14:foregroundMark x1="73498" y1="84956" x2="73498" y2="84956"/>
                        <a14:foregroundMark x1="75501" y1="84425" x2="75501" y2="84425"/>
                        <a14:foregroundMark x1="78092" y1="83717" x2="78092" y2="83717"/>
                        <a14:foregroundMark x1="76678" y1="83363" x2="76678" y2="83363"/>
                        <a14:foregroundMark x1="78092" y1="83363" x2="78092" y2="83363"/>
                        <a14:foregroundMark x1="79623" y1="82124" x2="79623" y2="82124"/>
                        <a14:foregroundMark x1="79976" y1="81062" x2="79976" y2="81062"/>
                        <a14:foregroundMark x1="79505" y1="80354" x2="79505" y2="80354"/>
                        <a14:foregroundMark x1="79623" y1="79115" x2="79623" y2="79115"/>
                        <a14:foregroundMark x1="79623" y1="79823" x2="79623" y2="79823"/>
                      </a14:backgroundRemoval>
                    </a14:imgEffect>
                  </a14:imgLayer>
                </a14:imgProps>
              </a:ext>
            </a:extLst>
          </a:blip>
          <a:stretch>
            <a:fillRect/>
          </a:stretch>
        </p:blipFill>
        <p:spPr>
          <a:xfrm>
            <a:off x="793022" y="3248025"/>
            <a:ext cx="2092372" cy="1392451"/>
          </a:xfrm>
          <a:prstGeom prst="rect">
            <a:avLst/>
          </a:prstGeom>
        </p:spPr>
      </p:pic>
      <p:grpSp>
        <p:nvGrpSpPr>
          <p:cNvPr id="25" name="Group 24">
            <a:extLst>
              <a:ext uri="{FF2B5EF4-FFF2-40B4-BE49-F238E27FC236}">
                <a16:creationId xmlns:a16="http://schemas.microsoft.com/office/drawing/2014/main" id="{706F5B14-A4B5-4813-B117-922CD2E7E187}"/>
              </a:ext>
            </a:extLst>
          </p:cNvPr>
          <p:cNvGrpSpPr/>
          <p:nvPr/>
        </p:nvGrpSpPr>
        <p:grpSpPr>
          <a:xfrm>
            <a:off x="5498561" y="2223665"/>
            <a:ext cx="2764565" cy="2048720"/>
            <a:chOff x="4109790" y="2466935"/>
            <a:chExt cx="2764565" cy="2048720"/>
          </a:xfrm>
        </p:grpSpPr>
        <p:pic>
          <p:nvPicPr>
            <p:cNvPr id="26" name="Picture 25">
              <a:extLst>
                <a:ext uri="{FF2B5EF4-FFF2-40B4-BE49-F238E27FC236}">
                  <a16:creationId xmlns:a16="http://schemas.microsoft.com/office/drawing/2014/main" id="{A1B5DECE-6172-4474-ACC3-CE477B72747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632" b="98725" l="7206" r="93971"/>
                      </a14:imgEffect>
                    </a14:imgLayer>
                  </a14:imgProps>
                </a:ext>
              </a:extLst>
            </a:blip>
            <a:stretch>
              <a:fillRect/>
            </a:stretch>
          </p:blipFill>
          <p:spPr>
            <a:xfrm>
              <a:off x="5171672" y="2466935"/>
              <a:ext cx="1702683" cy="1767786"/>
            </a:xfrm>
            <a:prstGeom prst="rect">
              <a:avLst/>
            </a:prstGeom>
          </p:spPr>
        </p:pic>
        <p:pic>
          <p:nvPicPr>
            <p:cNvPr id="27" name="Picture 26">
              <a:extLst>
                <a:ext uri="{FF2B5EF4-FFF2-40B4-BE49-F238E27FC236}">
                  <a16:creationId xmlns:a16="http://schemas.microsoft.com/office/drawing/2014/main" id="{BE744CE9-95F0-463B-B333-17CEDDBFE135}"/>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34526" b="69767" l="4657" r="84168">
                          <a14:foregroundMark x1="81257" y1="58140" x2="81257" y2="58140"/>
                          <a14:foregroundMark x1="82887" y1="49016" x2="82887" y2="49016"/>
                          <a14:foregroundMark x1="84284" y1="49911" x2="84284" y2="49911"/>
                          <a14:foregroundMark x1="80908" y1="55456" x2="80908" y2="55456"/>
                          <a14:foregroundMark x1="79511" y1="54562" x2="81490" y2="53846"/>
                          <a14:foregroundMark x1="78696" y1="55456" x2="80908" y2="49016"/>
                          <a14:foregroundMark x1="4657" y1="60286" x2="4657" y2="60286"/>
                          <a14:foregroundMark x1="69034" y1="48122" x2="69034" y2="48122"/>
                          <a14:foregroundMark x1="68219" y1="49016" x2="68219" y2="49016"/>
                        </a14:backgroundRemoval>
                      </a14:imgEffect>
                    </a14:imgLayer>
                  </a14:imgProps>
                </a:ext>
                <a:ext uri="{28A0092B-C50C-407E-A947-70E740481C1C}">
                  <a14:useLocalDpi xmlns:a14="http://schemas.microsoft.com/office/drawing/2010/main"/>
                </a:ext>
              </a:extLst>
            </a:blip>
            <a:srcRect l="675" t="30129" r="8671" b="25376"/>
            <a:stretch/>
          </p:blipFill>
          <p:spPr>
            <a:xfrm rot="13043909">
              <a:off x="4109790" y="3686780"/>
              <a:ext cx="2435986" cy="778051"/>
            </a:xfrm>
            <a:prstGeom prst="rect">
              <a:avLst/>
            </a:prstGeom>
          </p:spPr>
        </p:pic>
        <p:pic>
          <p:nvPicPr>
            <p:cNvPr id="29" name="Picture 28">
              <a:extLst>
                <a:ext uri="{FF2B5EF4-FFF2-40B4-BE49-F238E27FC236}">
                  <a16:creationId xmlns:a16="http://schemas.microsoft.com/office/drawing/2014/main" id="{75BF00DF-A032-49BB-89DE-E8450768FE39}"/>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6074" b="94963" l="9986" r="94655">
                          <a14:backgroundMark x1="60197" y1="85481" x2="60197" y2="85481"/>
                          <a14:backgroundMark x1="67229" y1="81778" x2="67229" y2="81778"/>
                        </a14:backgroundRemoval>
                      </a14:imgEffect>
                    </a14:imgLayer>
                  </a14:imgProps>
                </a:ext>
              </a:extLst>
            </a:blip>
            <a:stretch>
              <a:fillRect/>
            </a:stretch>
          </p:blipFill>
          <p:spPr>
            <a:xfrm>
              <a:off x="5435956" y="3651094"/>
              <a:ext cx="910671" cy="864561"/>
            </a:xfrm>
            <a:prstGeom prst="rect">
              <a:avLst/>
            </a:prstGeom>
          </p:spPr>
        </p:pic>
      </p:grpSp>
      <p:sp>
        <p:nvSpPr>
          <p:cNvPr id="15" name="Rectangle 14">
            <a:extLst>
              <a:ext uri="{FF2B5EF4-FFF2-40B4-BE49-F238E27FC236}">
                <a16:creationId xmlns:a16="http://schemas.microsoft.com/office/drawing/2014/main" id="{39257E24-F4DD-462E-A8ED-4524576FCFEE}"/>
              </a:ext>
            </a:extLst>
          </p:cNvPr>
          <p:cNvSpPr/>
          <p:nvPr/>
        </p:nvSpPr>
        <p:spPr>
          <a:xfrm>
            <a:off x="-2715378" y="1402763"/>
            <a:ext cx="2514442" cy="133241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solidFill>
                  <a:schemeClr val="bg2">
                    <a:lumMod val="10000"/>
                  </a:schemeClr>
                </a:solidFill>
              </a:rPr>
              <a:t>Script requires </a:t>
            </a:r>
            <a:r>
              <a:rPr lang="en-US" b="1">
                <a:solidFill>
                  <a:schemeClr val="bg2">
                    <a:lumMod val="10000"/>
                  </a:schemeClr>
                </a:solidFill>
              </a:rPr>
              <a:t>PERSONALIIZATION</a:t>
            </a:r>
            <a:endParaRPr lang="en-US">
              <a:solidFill>
                <a:schemeClr val="bg2">
                  <a:lumMod val="10000"/>
                </a:schemeClr>
              </a:solidFill>
            </a:endParaRPr>
          </a:p>
        </p:txBody>
      </p:sp>
    </p:spTree>
    <p:extLst>
      <p:ext uri="{BB962C8B-B14F-4D97-AF65-F5344CB8AC3E}">
        <p14:creationId xmlns:p14="http://schemas.microsoft.com/office/powerpoint/2010/main" val="1854429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262324-45E9-4126-AFAE-A8B7B971B0AD}"/>
              </a:ext>
            </a:extLst>
          </p:cNvPr>
          <p:cNvSpPr>
            <a:spLocks noGrp="1"/>
          </p:cNvSpPr>
          <p:nvPr>
            <p:ph type="body" sz="quarter" idx="13"/>
          </p:nvPr>
        </p:nvSpPr>
        <p:spPr>
          <a:xfrm>
            <a:off x="435678" y="1320800"/>
            <a:ext cx="8272643" cy="4868865"/>
          </a:xfrm>
        </p:spPr>
        <p:txBody>
          <a:bodyPr/>
          <a:lstStyle/>
          <a:p>
            <a:pPr marL="0" indent="0">
              <a:spcAft>
                <a:spcPts val="1800"/>
              </a:spcAft>
              <a:buNone/>
            </a:pPr>
            <a:r>
              <a:rPr lang="en-US">
                <a:solidFill>
                  <a:schemeClr val="tx1"/>
                </a:solidFill>
              </a:rPr>
              <a:t>Add to your kit based on:</a:t>
            </a:r>
          </a:p>
          <a:p>
            <a:pPr lvl="1"/>
            <a:r>
              <a:rPr lang="en-US">
                <a:solidFill>
                  <a:schemeClr val="tx1"/>
                </a:solidFill>
              </a:rPr>
              <a:t>Health or medical needs</a:t>
            </a:r>
          </a:p>
          <a:p>
            <a:pPr lvl="1"/>
            <a:r>
              <a:rPr lang="en-US">
                <a:solidFill>
                  <a:schemeClr val="tx1"/>
                </a:solidFill>
              </a:rPr>
              <a:t>Pets and service animals</a:t>
            </a:r>
          </a:p>
          <a:p>
            <a:pPr lvl="1"/>
            <a:r>
              <a:rPr lang="en-US">
                <a:solidFill>
                  <a:schemeClr val="tx1"/>
                </a:solidFill>
              </a:rPr>
              <a:t>Items that bring you comfort when stressed (playing cards, photos, books, games, etc.)</a:t>
            </a:r>
          </a:p>
          <a:p>
            <a:pPr lvl="1"/>
            <a:r>
              <a:rPr lang="en-US">
                <a:solidFill>
                  <a:schemeClr val="tx1"/>
                </a:solidFill>
              </a:rPr>
              <a:t>Disasters common to your location</a:t>
            </a:r>
          </a:p>
        </p:txBody>
      </p:sp>
      <p:sp>
        <p:nvSpPr>
          <p:cNvPr id="3" name="Title 2">
            <a:extLst>
              <a:ext uri="{FF2B5EF4-FFF2-40B4-BE49-F238E27FC236}">
                <a16:creationId xmlns:a16="http://schemas.microsoft.com/office/drawing/2014/main" id="{5B1AA94C-0883-4431-B8EC-FC3813345065}"/>
              </a:ext>
            </a:extLst>
          </p:cNvPr>
          <p:cNvSpPr>
            <a:spLocks noGrp="1"/>
          </p:cNvSpPr>
          <p:nvPr>
            <p:ph type="title"/>
          </p:nvPr>
        </p:nvSpPr>
        <p:spPr/>
        <p:txBody>
          <a:bodyPr/>
          <a:lstStyle/>
          <a:p>
            <a:r>
              <a:rPr lang="en-US">
                <a:solidFill>
                  <a:schemeClr val="accent1">
                    <a:lumMod val="75000"/>
                  </a:schemeClr>
                </a:solidFill>
                <a:latin typeface="Arial"/>
                <a:cs typeface="Arial"/>
              </a:rPr>
              <a:t>Customize Your Kit</a:t>
            </a:r>
          </a:p>
        </p:txBody>
      </p:sp>
    </p:spTree>
    <p:extLst>
      <p:ext uri="{BB962C8B-B14F-4D97-AF65-F5344CB8AC3E}">
        <p14:creationId xmlns:p14="http://schemas.microsoft.com/office/powerpoint/2010/main" val="71871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EB61B1D-EA3E-3177-2928-1AE6C991576D}"/>
              </a:ext>
            </a:extLst>
          </p:cNvPr>
          <p:cNvSpPr>
            <a:spLocks noGrp="1"/>
          </p:cNvSpPr>
          <p:nvPr>
            <p:ph type="ftr" sz="quarter" idx="14"/>
          </p:nvPr>
        </p:nvSpPr>
        <p:spPr/>
        <p:txBody>
          <a:bodyPr/>
          <a:lstStyle/>
          <a:p>
            <a:pPr>
              <a:spcAft>
                <a:spcPts val="600"/>
              </a:spcAft>
            </a:pPr>
            <a:endParaRPr lang="en-US"/>
          </a:p>
        </p:txBody>
      </p:sp>
      <p:graphicFrame>
        <p:nvGraphicFramePr>
          <p:cNvPr id="5" name="Table 4">
            <a:extLst>
              <a:ext uri="{FF2B5EF4-FFF2-40B4-BE49-F238E27FC236}">
                <a16:creationId xmlns:a16="http://schemas.microsoft.com/office/drawing/2014/main" id="{7357B16B-8A57-B18D-039E-7837E7CD9C7F}"/>
              </a:ext>
            </a:extLst>
          </p:cNvPr>
          <p:cNvGraphicFramePr>
            <a:graphicFrameLocks noGrp="1"/>
          </p:cNvGraphicFramePr>
          <p:nvPr>
            <p:extLst>
              <p:ext uri="{D42A27DB-BD31-4B8C-83A1-F6EECF244321}">
                <p14:modId xmlns:p14="http://schemas.microsoft.com/office/powerpoint/2010/main" val="2615511037"/>
              </p:ext>
            </p:extLst>
          </p:nvPr>
        </p:nvGraphicFramePr>
        <p:xfrm>
          <a:off x="482600" y="593367"/>
          <a:ext cx="8178799" cy="5159399"/>
        </p:xfrm>
        <a:graphic>
          <a:graphicData uri="http://schemas.openxmlformats.org/drawingml/2006/table">
            <a:tbl>
              <a:tblPr firstRow="1" firstCol="1" bandRow="1"/>
              <a:tblGrid>
                <a:gridCol w="4026993">
                  <a:extLst>
                    <a:ext uri="{9D8B030D-6E8A-4147-A177-3AD203B41FA5}">
                      <a16:colId xmlns:a16="http://schemas.microsoft.com/office/drawing/2014/main" val="1013840736"/>
                    </a:ext>
                  </a:extLst>
                </a:gridCol>
                <a:gridCol w="4151806">
                  <a:extLst>
                    <a:ext uri="{9D8B030D-6E8A-4147-A177-3AD203B41FA5}">
                      <a16:colId xmlns:a16="http://schemas.microsoft.com/office/drawing/2014/main" val="1299450676"/>
                    </a:ext>
                  </a:extLst>
                </a:gridCol>
              </a:tblGrid>
              <a:tr h="298661">
                <a:tc>
                  <a:txBody>
                    <a:bodyPr/>
                    <a:lstStyle/>
                    <a:p>
                      <a:pPr marL="0" marR="0" algn="l" fontAlgn="t">
                        <a:lnSpc>
                          <a:spcPct val="107000"/>
                        </a:lnSpc>
                      </a:pPr>
                      <a:r>
                        <a:rPr lang="en-US" sz="1500" b="1" i="0" u="none" strike="noStrike" kern="100">
                          <a:effectLst/>
                          <a:latin typeface="Calibri"/>
                          <a:ea typeface="Calibri" panose="020F0502020204030204" pitchFamily="34" charset="0"/>
                          <a:cs typeface="Times New Roman"/>
                        </a:rPr>
                        <a:t>Home Kit </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1" i="0" u="none" strike="noStrike" kern="100">
                          <a:effectLst/>
                          <a:latin typeface="Calibri"/>
                          <a:ea typeface="Calibri" panose="020F0502020204030204" pitchFamily="34" charset="0"/>
                          <a:cs typeface="Times New Roman"/>
                        </a:rPr>
                        <a:t>Car Kit</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6055807"/>
                  </a:ext>
                </a:extLst>
              </a:tr>
              <a:tr h="363566">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Food-nonperishable - doesn’t need to be cooked</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Granola bars or other no perishable food items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1737505"/>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Water</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Water</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1484436"/>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Extra Medication/Medical Supplies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Flashlight</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9513390"/>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Radio</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Extra Coat, Hat, Gloves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6413909"/>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Flashlight(s)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Blanket</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4753906"/>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Portable Charger</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Bright colored flag or object to mark car if stranded</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4231406"/>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Hand Sanitizer</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Shovel</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4675624"/>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Utensils </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First Aid Kit</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9970388"/>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Batteries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Portable Charger</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6159507"/>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List with important phone numbers or other info </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Jumper Cables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418668"/>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Extra Pet food</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List with important phone numbers or other info</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762501"/>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Femnine products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Tissues/napkins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5765232"/>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Activities for Kids</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8284099"/>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Formula </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4662566"/>
                  </a:ext>
                </a:extLst>
              </a:tr>
              <a:tr h="298661">
                <a:tc>
                  <a:txBody>
                    <a:bodyPr/>
                    <a:lstStyle/>
                    <a:p>
                      <a:pPr marL="0" marR="0" algn="l" fontAlgn="t">
                        <a:lnSpc>
                          <a:spcPct val="107000"/>
                        </a:lnSpc>
                      </a:pPr>
                      <a:r>
                        <a:rPr lang="en-US" sz="1500" b="0" i="0" u="none" strike="noStrike" kern="100">
                          <a:effectLst/>
                          <a:latin typeface="Calibri"/>
                          <a:ea typeface="Calibri" panose="020F0502020204030204" pitchFamily="34" charset="0"/>
                          <a:cs typeface="Times New Roman"/>
                        </a:rPr>
                        <a:t>Diapers </a:t>
                      </a: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07000"/>
                        </a:lnSpc>
                      </a:pPr>
                      <a:endParaRPr lang="en-US" sz="2400" b="0" i="0" u="none" strike="noStrike">
                        <a:effectLst/>
                        <a:latin typeface="Calibri"/>
                        <a:cs typeface="Times New Roman"/>
                      </a:endParaRPr>
                    </a:p>
                  </a:txBody>
                  <a:tcPr marL="90834" marR="90834" marT="126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8539909"/>
                  </a:ext>
                </a:extLst>
              </a:tr>
            </a:tbl>
          </a:graphicData>
        </a:graphic>
      </p:graphicFrame>
    </p:spTree>
    <p:extLst>
      <p:ext uri="{BB962C8B-B14F-4D97-AF65-F5344CB8AC3E}">
        <p14:creationId xmlns:p14="http://schemas.microsoft.com/office/powerpoint/2010/main" val="539989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4E1D036F-9D5D-4828-BF04-13AF99EFFA83}"/>
              </a:ext>
            </a:extLst>
          </p:cNvPr>
          <p:cNvSpPr>
            <a:spLocks noGrp="1"/>
          </p:cNvSpPr>
          <p:nvPr>
            <p:ph type="body" sz="quarter" idx="13"/>
          </p:nvPr>
        </p:nvSpPr>
        <p:spPr>
          <a:xfrm>
            <a:off x="457203" y="1143000"/>
            <a:ext cx="5029197" cy="4284651"/>
          </a:xfrm>
        </p:spPr>
        <p:txBody>
          <a:bodyPr anchor="ctr"/>
          <a:lstStyle/>
          <a:p>
            <a:pPr marL="0" indent="0">
              <a:spcAft>
                <a:spcPts val="1800"/>
              </a:spcAft>
              <a:buNone/>
            </a:pPr>
            <a:r>
              <a:rPr lang="en-US">
                <a:solidFill>
                  <a:schemeClr val="tx1"/>
                </a:solidFill>
              </a:rPr>
              <a:t>Things to consider:</a:t>
            </a:r>
          </a:p>
          <a:p>
            <a:r>
              <a:rPr lang="en-US">
                <a:solidFill>
                  <a:schemeClr val="tx1"/>
                </a:solidFill>
              </a:rPr>
              <a:t>Likely disasters</a:t>
            </a:r>
          </a:p>
          <a:p>
            <a:r>
              <a:rPr lang="en-US">
                <a:solidFill>
                  <a:schemeClr val="tx1"/>
                </a:solidFill>
              </a:rPr>
              <a:t>Household members who travel</a:t>
            </a:r>
          </a:p>
          <a:p>
            <a:r>
              <a:rPr lang="en-US">
                <a:solidFill>
                  <a:schemeClr val="tx1"/>
                </a:solidFill>
              </a:rPr>
              <a:t>Household members with access or functional needs</a:t>
            </a:r>
          </a:p>
          <a:p>
            <a:r>
              <a:rPr lang="en-US">
                <a:solidFill>
                  <a:schemeClr val="tx1"/>
                </a:solidFill>
              </a:rPr>
              <a:t>Pets and service animals </a:t>
            </a:r>
            <a:endParaRPr lang="en-US" sz="1200">
              <a:solidFill>
                <a:schemeClr val="tx1"/>
              </a:solidFill>
            </a:endParaRPr>
          </a:p>
        </p:txBody>
      </p:sp>
      <p:sp>
        <p:nvSpPr>
          <p:cNvPr id="5" name="Title 4">
            <a:extLst>
              <a:ext uri="{FF2B5EF4-FFF2-40B4-BE49-F238E27FC236}">
                <a16:creationId xmlns:a16="http://schemas.microsoft.com/office/drawing/2014/main" id="{67347E0D-B75A-473D-91C0-76D0536CEC0E}"/>
              </a:ext>
            </a:extLst>
          </p:cNvPr>
          <p:cNvSpPr>
            <a:spLocks noGrp="1"/>
          </p:cNvSpPr>
          <p:nvPr>
            <p:ph type="title"/>
          </p:nvPr>
        </p:nvSpPr>
        <p:spPr/>
        <p:txBody>
          <a:bodyPr/>
          <a:lstStyle/>
          <a:p>
            <a:r>
              <a:rPr lang="en-US">
                <a:solidFill>
                  <a:schemeClr val="accent1">
                    <a:lumMod val="75000"/>
                  </a:schemeClr>
                </a:solidFill>
                <a:latin typeface="Arial"/>
                <a:cs typeface="Arial"/>
              </a:rPr>
              <a:t>Make a Plan</a:t>
            </a:r>
          </a:p>
        </p:txBody>
      </p:sp>
      <p:pic>
        <p:nvPicPr>
          <p:cNvPr id="8" name="Picture 7">
            <a:extLst>
              <a:ext uri="{FF2B5EF4-FFF2-40B4-BE49-F238E27FC236}">
                <a16:creationId xmlns:a16="http://schemas.microsoft.com/office/drawing/2014/main" id="{A49BB888-6C1F-47D4-AD83-A886C0FDDB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2189" y="1155716"/>
            <a:ext cx="2846278" cy="4271935"/>
          </a:xfrm>
          <a:prstGeom prst="rect">
            <a:avLst/>
          </a:prstGeom>
        </p:spPr>
      </p:pic>
    </p:spTree>
    <p:extLst>
      <p:ext uri="{BB962C8B-B14F-4D97-AF65-F5344CB8AC3E}">
        <p14:creationId xmlns:p14="http://schemas.microsoft.com/office/powerpoint/2010/main" val="1924710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BD6523A-FCF5-4E4B-9085-F31585E5F65C}"/>
              </a:ext>
            </a:extLst>
          </p:cNvPr>
          <p:cNvSpPr>
            <a:spLocks noGrp="1"/>
          </p:cNvSpPr>
          <p:nvPr>
            <p:ph type="body" sz="quarter" idx="13"/>
          </p:nvPr>
        </p:nvSpPr>
        <p:spPr>
          <a:xfrm>
            <a:off x="457203" y="1152526"/>
            <a:ext cx="8272643" cy="4755114"/>
          </a:xfrm>
        </p:spPr>
        <p:txBody>
          <a:bodyPr anchor="t">
            <a:normAutofit/>
          </a:bodyPr>
          <a:lstStyle/>
          <a:p>
            <a:pPr marL="513715" lvl="1" indent="-445770"/>
            <a:r>
              <a:rPr lang="en-US">
                <a:solidFill>
                  <a:schemeClr val="tx1"/>
                </a:solidFill>
              </a:rPr>
              <a:t>How to evacuate</a:t>
            </a:r>
            <a:endParaRPr lang="en-US"/>
          </a:p>
          <a:p>
            <a:pPr marL="513715" lvl="1" indent="-445770"/>
            <a:r>
              <a:rPr lang="en-US">
                <a:solidFill>
                  <a:schemeClr val="tx1"/>
                </a:solidFill>
              </a:rPr>
              <a:t>Where to meet </a:t>
            </a:r>
          </a:p>
          <a:p>
            <a:pPr marL="513715" lvl="1" indent="-445770"/>
            <a:r>
              <a:rPr lang="en-US">
                <a:solidFill>
                  <a:schemeClr val="tx1"/>
                </a:solidFill>
              </a:rPr>
              <a:t>How to communicate</a:t>
            </a:r>
          </a:p>
          <a:p>
            <a:pPr marL="513715" lvl="1" indent="-445770"/>
            <a:r>
              <a:rPr lang="en-US">
                <a:solidFill>
                  <a:schemeClr val="tx1"/>
                </a:solidFill>
              </a:rPr>
              <a:t>Important records</a:t>
            </a:r>
          </a:p>
          <a:p>
            <a:pPr marL="513715" lvl="1" indent="-445770"/>
            <a:r>
              <a:rPr lang="en-US">
                <a:solidFill>
                  <a:schemeClr val="tx1"/>
                </a:solidFill>
              </a:rPr>
              <a:t>Where you will stay</a:t>
            </a:r>
          </a:p>
          <a:p>
            <a:pPr marL="513715" lvl="1" indent="-445770"/>
            <a:r>
              <a:rPr lang="en-US">
                <a:solidFill>
                  <a:schemeClr val="tx1"/>
                </a:solidFill>
              </a:rPr>
              <a:t>Shelter in place</a:t>
            </a:r>
          </a:p>
          <a:p>
            <a:pPr marL="913765" lvl="2" indent="0">
              <a:buNone/>
            </a:pPr>
            <a:endParaRPr lang="en-US" sz="1100"/>
          </a:p>
          <a:p>
            <a:pPr marL="0" indent="0">
              <a:buNone/>
            </a:pPr>
            <a:r>
              <a:rPr lang="en-US" b="1">
                <a:solidFill>
                  <a:schemeClr val="accent1">
                    <a:lumMod val="75000"/>
                  </a:schemeClr>
                </a:solidFill>
                <a:latin typeface="Arial"/>
                <a:cs typeface="Arial"/>
              </a:rPr>
              <a:t>Practice your plan.</a:t>
            </a:r>
          </a:p>
          <a:p>
            <a:pPr marL="0" indent="0">
              <a:buNone/>
            </a:pPr>
            <a:r>
              <a:rPr lang="en-US" b="1">
                <a:solidFill>
                  <a:schemeClr val="accent1">
                    <a:lumMod val="75000"/>
                  </a:schemeClr>
                </a:solidFill>
                <a:latin typeface="Arial"/>
                <a:cs typeface="Arial"/>
              </a:rPr>
              <a:t>**Have someone outside your area code as a contact </a:t>
            </a:r>
          </a:p>
        </p:txBody>
      </p:sp>
      <p:sp>
        <p:nvSpPr>
          <p:cNvPr id="3" name="Title 2">
            <a:extLst>
              <a:ext uri="{FF2B5EF4-FFF2-40B4-BE49-F238E27FC236}">
                <a16:creationId xmlns:a16="http://schemas.microsoft.com/office/drawing/2014/main" id="{F0C1D938-FFF8-4001-BCA3-FAA5385C382A}"/>
              </a:ext>
            </a:extLst>
          </p:cNvPr>
          <p:cNvSpPr>
            <a:spLocks noGrp="1"/>
          </p:cNvSpPr>
          <p:nvPr>
            <p:ph type="title"/>
          </p:nvPr>
        </p:nvSpPr>
        <p:spPr/>
        <p:txBody>
          <a:bodyPr/>
          <a:lstStyle/>
          <a:p>
            <a:r>
              <a:rPr lang="en-US">
                <a:solidFill>
                  <a:schemeClr val="accent1">
                    <a:lumMod val="75000"/>
                  </a:schemeClr>
                </a:solidFill>
                <a:latin typeface="Arial"/>
                <a:cs typeface="Arial"/>
              </a:rPr>
              <a:t>Include the Right Details</a:t>
            </a:r>
          </a:p>
        </p:txBody>
      </p:sp>
      <p:pic>
        <p:nvPicPr>
          <p:cNvPr id="8" name="Picture 7">
            <a:extLst>
              <a:ext uri="{FF2B5EF4-FFF2-40B4-BE49-F238E27FC236}">
                <a16:creationId xmlns:a16="http://schemas.microsoft.com/office/drawing/2014/main" id="{4FF4A976-DD00-4A0A-8522-9BACDC8210B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23339"/>
          <a:stretch/>
        </p:blipFill>
        <p:spPr>
          <a:xfrm>
            <a:off x="5774075" y="1597211"/>
            <a:ext cx="2912721" cy="2535064"/>
          </a:xfrm>
          <a:prstGeom prst="rect">
            <a:avLst/>
          </a:prstGeom>
        </p:spPr>
      </p:pic>
      <p:sp>
        <p:nvSpPr>
          <p:cNvPr id="2" name="Footer Placeholder 1">
            <a:extLst>
              <a:ext uri="{FF2B5EF4-FFF2-40B4-BE49-F238E27FC236}">
                <a16:creationId xmlns:a16="http://schemas.microsoft.com/office/drawing/2014/main" id="{4D0126BF-FADD-40BD-87BA-A79E2ADDCC88}"/>
              </a:ext>
            </a:extLst>
          </p:cNvPr>
          <p:cNvSpPr>
            <a:spLocks noGrp="1"/>
          </p:cNvSpPr>
          <p:nvPr>
            <p:ph type="ftr" sz="quarter" idx="14"/>
          </p:nvPr>
        </p:nvSpPr>
        <p:spPr/>
        <p:txBody>
          <a:bodyPr/>
          <a:lstStyle/>
          <a:p>
            <a:r>
              <a:rPr lang="en-US"/>
              <a:t>V.2 2020.07.14</a:t>
            </a:r>
          </a:p>
        </p:txBody>
      </p:sp>
    </p:spTree>
    <p:extLst>
      <p:ext uri="{BB962C8B-B14F-4D97-AF65-F5344CB8AC3E}">
        <p14:creationId xmlns:p14="http://schemas.microsoft.com/office/powerpoint/2010/main" val="1204403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086CE5B0-73D5-48DB-B8F9-2BAAA078206B}"/>
              </a:ext>
            </a:extLst>
          </p:cNvPr>
          <p:cNvSpPr>
            <a:spLocks noGrp="1"/>
          </p:cNvSpPr>
          <p:nvPr>
            <p:ph type="body" sz="quarter" idx="13"/>
          </p:nvPr>
        </p:nvSpPr>
        <p:spPr>
          <a:xfrm>
            <a:off x="3439886" y="1152526"/>
            <a:ext cx="5289960" cy="4090034"/>
          </a:xfrm>
        </p:spPr>
        <p:txBody>
          <a:bodyPr anchor="ctr"/>
          <a:lstStyle/>
          <a:p>
            <a:pPr lvl="0"/>
            <a:r>
              <a:rPr lang="en-US">
                <a:solidFill>
                  <a:schemeClr val="tx1"/>
                </a:solidFill>
              </a:rPr>
              <a:t>Identify how you will get information</a:t>
            </a:r>
          </a:p>
          <a:p>
            <a:pPr lvl="0"/>
            <a:r>
              <a:rPr lang="en-US">
                <a:solidFill>
                  <a:schemeClr val="tx1"/>
                </a:solidFill>
              </a:rPr>
              <a:t>Understand weather alerts</a:t>
            </a:r>
          </a:p>
          <a:p>
            <a:pPr lvl="0"/>
            <a:r>
              <a:rPr lang="en-US">
                <a:solidFill>
                  <a:schemeClr val="tx1"/>
                </a:solidFill>
              </a:rPr>
              <a:t>Follow instructions from authorities</a:t>
            </a:r>
          </a:p>
          <a:p>
            <a:pPr lvl="0"/>
            <a:r>
              <a:rPr lang="en-US">
                <a:solidFill>
                  <a:schemeClr val="tx1"/>
                </a:solidFill>
              </a:rPr>
              <a:t>Know your neighbors</a:t>
            </a:r>
          </a:p>
          <a:p>
            <a:pPr lvl="0"/>
            <a:r>
              <a:rPr lang="en-US">
                <a:solidFill>
                  <a:schemeClr val="tx1"/>
                </a:solidFill>
              </a:rPr>
              <a:t>Know what to do when travelling </a:t>
            </a:r>
          </a:p>
        </p:txBody>
      </p:sp>
      <p:sp>
        <p:nvSpPr>
          <p:cNvPr id="3" name="Title 2">
            <a:extLst>
              <a:ext uri="{FF2B5EF4-FFF2-40B4-BE49-F238E27FC236}">
                <a16:creationId xmlns:a16="http://schemas.microsoft.com/office/drawing/2014/main" id="{018E9020-1493-4D4A-9488-96DB1D0FD72D}"/>
              </a:ext>
            </a:extLst>
          </p:cNvPr>
          <p:cNvSpPr>
            <a:spLocks noGrp="1"/>
          </p:cNvSpPr>
          <p:nvPr>
            <p:ph type="title"/>
          </p:nvPr>
        </p:nvSpPr>
        <p:spPr/>
        <p:txBody>
          <a:bodyPr/>
          <a:lstStyle/>
          <a:p>
            <a:r>
              <a:rPr lang="en-US">
                <a:solidFill>
                  <a:schemeClr val="accent1">
                    <a:lumMod val="75000"/>
                  </a:schemeClr>
                </a:solidFill>
                <a:latin typeface="Arial"/>
                <a:cs typeface="Arial"/>
              </a:rPr>
              <a:t>Be Informed</a:t>
            </a:r>
          </a:p>
        </p:txBody>
      </p:sp>
      <p:grpSp>
        <p:nvGrpSpPr>
          <p:cNvPr id="10" name="Group 9">
            <a:extLst>
              <a:ext uri="{FF2B5EF4-FFF2-40B4-BE49-F238E27FC236}">
                <a16:creationId xmlns:a16="http://schemas.microsoft.com/office/drawing/2014/main" id="{3AC43EF7-A5FB-4D73-85BB-F251255BEE07}"/>
              </a:ext>
            </a:extLst>
          </p:cNvPr>
          <p:cNvGrpSpPr/>
          <p:nvPr/>
        </p:nvGrpSpPr>
        <p:grpSpPr>
          <a:xfrm>
            <a:off x="660621" y="1558925"/>
            <a:ext cx="2623280" cy="3277236"/>
            <a:chOff x="6390861" y="1759258"/>
            <a:chExt cx="2623280" cy="3277236"/>
          </a:xfrm>
        </p:grpSpPr>
        <p:pic>
          <p:nvPicPr>
            <p:cNvPr id="12" name="Picture 11">
              <a:extLst>
                <a:ext uri="{FF2B5EF4-FFF2-40B4-BE49-F238E27FC236}">
                  <a16:creationId xmlns:a16="http://schemas.microsoft.com/office/drawing/2014/main" id="{654B392D-3ECF-454A-A1E5-572BCC505118}"/>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632" b="98725" l="7206" r="93971"/>
                      </a14:imgEffect>
                    </a14:imgLayer>
                  </a14:imgProps>
                </a:ext>
              </a:extLst>
            </a:blip>
            <a:srcRect t="8307"/>
            <a:stretch/>
          </p:blipFill>
          <p:spPr>
            <a:xfrm>
              <a:off x="6390861" y="1759258"/>
              <a:ext cx="2623280" cy="2497340"/>
            </a:xfrm>
            <a:prstGeom prst="rect">
              <a:avLst/>
            </a:prstGeom>
          </p:spPr>
        </p:pic>
        <p:pic>
          <p:nvPicPr>
            <p:cNvPr id="13" name="Picture 12">
              <a:extLst>
                <a:ext uri="{FF2B5EF4-FFF2-40B4-BE49-F238E27FC236}">
                  <a16:creationId xmlns:a16="http://schemas.microsoft.com/office/drawing/2014/main" id="{851E4FB2-B09A-4189-9A9F-7225C954F385}"/>
                </a:ext>
              </a:extLst>
            </p:cNvPr>
            <p:cNvPicPr>
              <a:picLocks noChangeAspect="1"/>
            </p:cNvPicPr>
            <p:nvPr/>
          </p:nvPicPr>
          <p:blipFill rotWithShape="1">
            <a:blip r:embed="rId5"/>
            <a:srcRect t="1274" r="1331"/>
            <a:stretch/>
          </p:blipFill>
          <p:spPr>
            <a:xfrm rot="20187179">
              <a:off x="6435939" y="3221630"/>
              <a:ext cx="891414" cy="1814864"/>
            </a:xfrm>
            <a:prstGeom prst="rect">
              <a:avLst/>
            </a:prstGeom>
          </p:spPr>
        </p:pic>
        <p:sp>
          <p:nvSpPr>
            <p:cNvPr id="14" name="Freeform: Shape 13">
              <a:extLst>
                <a:ext uri="{FF2B5EF4-FFF2-40B4-BE49-F238E27FC236}">
                  <a16:creationId xmlns:a16="http://schemas.microsoft.com/office/drawing/2014/main" id="{DD9B958E-9DF8-4EA7-89F2-1BCF3ACBB51C}"/>
                </a:ext>
              </a:extLst>
            </p:cNvPr>
            <p:cNvSpPr/>
            <p:nvPr/>
          </p:nvSpPr>
          <p:spPr>
            <a:xfrm rot="20180389">
              <a:off x="6863051" y="3131811"/>
              <a:ext cx="118624" cy="233113"/>
            </a:xfrm>
            <a:custGeom>
              <a:avLst/>
              <a:gdLst>
                <a:gd name="connsiteX0" fmla="*/ 118624 w 118624"/>
                <a:gd name="connsiteY0" fmla="*/ 0 h 233113"/>
                <a:gd name="connsiteX1" fmla="*/ 118624 w 118624"/>
                <a:gd name="connsiteY1" fmla="*/ 233113 h 233113"/>
                <a:gd name="connsiteX2" fmla="*/ 111249 w 118624"/>
                <a:gd name="connsiteY2" fmla="*/ 233113 h 233113"/>
                <a:gd name="connsiteX3" fmla="*/ 110349 w 118624"/>
                <a:gd name="connsiteY3" fmla="*/ 114905 h 233113"/>
                <a:gd name="connsiteX4" fmla="*/ 42277 w 118624"/>
                <a:gd name="connsiteY4" fmla="*/ 13886 h 233113"/>
                <a:gd name="connsiteX5" fmla="*/ 0 w 118624"/>
                <a:gd name="connsiteY5" fmla="*/ 5686 h 233113"/>
                <a:gd name="connsiteX6" fmla="*/ 0 w 118624"/>
                <a:gd name="connsiteY6" fmla="*/ 0 h 233113"/>
                <a:gd name="connsiteX7" fmla="*/ 118624 w 118624"/>
                <a:gd name="connsiteY7" fmla="*/ 0 h 23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624" h="233113">
                  <a:moveTo>
                    <a:pt x="118624" y="0"/>
                  </a:moveTo>
                  <a:lnTo>
                    <a:pt x="118624" y="233113"/>
                  </a:lnTo>
                  <a:lnTo>
                    <a:pt x="111249" y="233113"/>
                  </a:lnTo>
                  <a:lnTo>
                    <a:pt x="110349" y="114905"/>
                  </a:lnTo>
                  <a:cubicBezTo>
                    <a:pt x="110001" y="69263"/>
                    <a:pt x="81953" y="30313"/>
                    <a:pt x="42277" y="13886"/>
                  </a:cubicBezTo>
                  <a:lnTo>
                    <a:pt x="0" y="5686"/>
                  </a:lnTo>
                  <a:lnTo>
                    <a:pt x="0" y="0"/>
                  </a:lnTo>
                  <a:lnTo>
                    <a:pt x="118624" y="0"/>
                  </a:lnTo>
                  <a:close/>
                </a:path>
              </a:pathLst>
            </a:custGeom>
            <a:solidFill>
              <a:srgbClr val="EDC0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9BCC792-01F7-4CA6-8426-121421D174F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632" b="98725" l="7206" r="93971"/>
                      </a14:imgEffect>
                    </a14:imgLayer>
                  </a14:imgProps>
                </a:ext>
              </a:extLst>
            </a:blip>
            <a:srcRect l="18893" t="55667" r="75979" b="40361"/>
            <a:stretch/>
          </p:blipFill>
          <p:spPr>
            <a:xfrm>
              <a:off x="6886490" y="3048000"/>
              <a:ext cx="134517" cy="108156"/>
            </a:xfrm>
            <a:prstGeom prst="rect">
              <a:avLst/>
            </a:prstGeom>
          </p:spPr>
        </p:pic>
      </p:grpSp>
    </p:spTree>
    <p:extLst>
      <p:ext uri="{BB962C8B-B14F-4D97-AF65-F5344CB8AC3E}">
        <p14:creationId xmlns:p14="http://schemas.microsoft.com/office/powerpoint/2010/main" val="3111202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3FC8D007-0143-4C29-8426-48A0D96C6149}"/>
              </a:ext>
            </a:extLst>
          </p:cNvPr>
          <p:cNvSpPr>
            <a:spLocks noGrp="1"/>
          </p:cNvSpPr>
          <p:nvPr>
            <p:ph type="body" sz="quarter" idx="13"/>
          </p:nvPr>
        </p:nvSpPr>
        <p:spPr/>
        <p:txBody>
          <a:bodyPr/>
          <a:lstStyle/>
          <a:p>
            <a:r>
              <a:rPr lang="en-US">
                <a:solidFill>
                  <a:schemeClr val="tx1"/>
                </a:solidFill>
              </a:rPr>
              <a:t>Winter storms can impact every state</a:t>
            </a:r>
          </a:p>
          <a:p>
            <a:r>
              <a:rPr lang="en-US">
                <a:solidFill>
                  <a:schemeClr val="tx1"/>
                </a:solidFill>
              </a:rPr>
              <a:t>Snow, sleet, freezing rain, and ice</a:t>
            </a:r>
          </a:p>
          <a:p>
            <a:r>
              <a:rPr lang="en-US">
                <a:solidFill>
                  <a:schemeClr val="tx1"/>
                </a:solidFill>
              </a:rPr>
              <a:t>Dangerous driving conditions</a:t>
            </a:r>
          </a:p>
          <a:p>
            <a:r>
              <a:rPr lang="en-US">
                <a:solidFill>
                  <a:schemeClr val="tx1"/>
                </a:solidFill>
              </a:rPr>
              <a:t>Risk of extreme cold</a:t>
            </a:r>
          </a:p>
          <a:p>
            <a:endParaRPr lang="en-US"/>
          </a:p>
        </p:txBody>
      </p:sp>
      <p:sp>
        <p:nvSpPr>
          <p:cNvPr id="3" name="Title 2">
            <a:extLst>
              <a:ext uri="{FF2B5EF4-FFF2-40B4-BE49-F238E27FC236}">
                <a16:creationId xmlns:a16="http://schemas.microsoft.com/office/drawing/2014/main" id="{59929E05-A73D-40D1-BD21-97F58CDC6ABE}"/>
              </a:ext>
            </a:extLst>
          </p:cNvPr>
          <p:cNvSpPr>
            <a:spLocks noGrp="1"/>
          </p:cNvSpPr>
          <p:nvPr>
            <p:ph type="title"/>
          </p:nvPr>
        </p:nvSpPr>
        <p:spPr/>
        <p:txBody>
          <a:bodyPr/>
          <a:lstStyle/>
          <a:p>
            <a:r>
              <a:rPr lang="en-US">
                <a:solidFill>
                  <a:schemeClr val="accent1">
                    <a:lumMod val="75000"/>
                  </a:schemeClr>
                </a:solidFill>
                <a:latin typeface="Arial"/>
                <a:cs typeface="Arial"/>
              </a:rPr>
              <a:t>Winter Storms</a:t>
            </a:r>
          </a:p>
        </p:txBody>
      </p:sp>
      <p:pic>
        <p:nvPicPr>
          <p:cNvPr id="8" name="Picture 7">
            <a:extLst>
              <a:ext uri="{FF2B5EF4-FFF2-40B4-BE49-F238E27FC236}">
                <a16:creationId xmlns:a16="http://schemas.microsoft.com/office/drawing/2014/main" id="{67C7316B-51DD-485E-9CAD-AB05368330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8724" y="3265713"/>
            <a:ext cx="8220456" cy="2738294"/>
          </a:xfrm>
          <a:prstGeom prst="rect">
            <a:avLst/>
          </a:prstGeom>
        </p:spPr>
      </p:pic>
    </p:spTree>
    <p:extLst>
      <p:ext uri="{BB962C8B-B14F-4D97-AF65-F5344CB8AC3E}">
        <p14:creationId xmlns:p14="http://schemas.microsoft.com/office/powerpoint/2010/main" val="102505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
            <a:extLst>
              <a:ext uri="{FF2B5EF4-FFF2-40B4-BE49-F238E27FC236}">
                <a16:creationId xmlns:a16="http://schemas.microsoft.com/office/drawing/2014/main" id="{C309432F-A981-4B0F-BF1F-97DC5A0CB3CE}"/>
              </a:ext>
            </a:extLst>
          </p:cNvPr>
          <p:cNvSpPr>
            <a:spLocks noGrp="1"/>
          </p:cNvSpPr>
          <p:nvPr>
            <p:ph type="body" sz="quarter" idx="13"/>
          </p:nvPr>
        </p:nvSpPr>
        <p:spPr>
          <a:xfrm>
            <a:off x="457203" y="1152526"/>
            <a:ext cx="8272643" cy="2384377"/>
          </a:xfrm>
        </p:spPr>
        <p:txBody>
          <a:bodyPr anchor="ctr"/>
          <a:lstStyle/>
          <a:p>
            <a:r>
              <a:rPr lang="en-US">
                <a:solidFill>
                  <a:schemeClr val="tx1"/>
                </a:solidFill>
              </a:rPr>
              <a:t>Numbness</a:t>
            </a:r>
          </a:p>
          <a:p>
            <a:pPr lvl="0"/>
            <a:r>
              <a:rPr lang="en-US">
                <a:solidFill>
                  <a:schemeClr val="tx1"/>
                </a:solidFill>
              </a:rPr>
              <a:t>Waxy appearance</a:t>
            </a:r>
          </a:p>
          <a:p>
            <a:pPr lvl="0"/>
            <a:r>
              <a:rPr lang="en-US">
                <a:solidFill>
                  <a:schemeClr val="tx1"/>
                </a:solidFill>
              </a:rPr>
              <a:t>Discoloration </a:t>
            </a:r>
          </a:p>
          <a:p>
            <a:pPr lvl="0"/>
            <a:r>
              <a:rPr lang="en-US">
                <a:solidFill>
                  <a:schemeClr val="tx1"/>
                </a:solidFill>
              </a:rPr>
              <a:t>Cold to the touch</a:t>
            </a:r>
          </a:p>
        </p:txBody>
      </p:sp>
      <p:sp>
        <p:nvSpPr>
          <p:cNvPr id="3" name="Title 2">
            <a:extLst>
              <a:ext uri="{FF2B5EF4-FFF2-40B4-BE49-F238E27FC236}">
                <a16:creationId xmlns:a16="http://schemas.microsoft.com/office/drawing/2014/main" id="{137D803E-439F-49A0-850C-068DB78ADC2C}"/>
              </a:ext>
            </a:extLst>
          </p:cNvPr>
          <p:cNvSpPr>
            <a:spLocks noGrp="1"/>
          </p:cNvSpPr>
          <p:nvPr>
            <p:ph type="title"/>
          </p:nvPr>
        </p:nvSpPr>
        <p:spPr/>
        <p:txBody>
          <a:bodyPr/>
          <a:lstStyle/>
          <a:p>
            <a:r>
              <a:rPr lang="en-US">
                <a:solidFill>
                  <a:schemeClr val="accent1">
                    <a:lumMod val="75000"/>
                  </a:schemeClr>
                </a:solidFill>
                <a:latin typeface="Arial"/>
                <a:cs typeface="Arial"/>
              </a:rPr>
              <a:t>Signs of Frostbite</a:t>
            </a:r>
          </a:p>
        </p:txBody>
      </p:sp>
      <p:sp>
        <p:nvSpPr>
          <p:cNvPr id="13" name="Rectangle 12">
            <a:extLst>
              <a:ext uri="{FF2B5EF4-FFF2-40B4-BE49-F238E27FC236}">
                <a16:creationId xmlns:a16="http://schemas.microsoft.com/office/drawing/2014/main" id="{4ADEAF4A-ED35-4E8A-8CDE-0EBB515BB851}"/>
              </a:ext>
            </a:extLst>
          </p:cNvPr>
          <p:cNvSpPr/>
          <p:nvPr/>
        </p:nvSpPr>
        <p:spPr>
          <a:xfrm>
            <a:off x="490251" y="3758708"/>
            <a:ext cx="8218070" cy="2062303"/>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chemeClr val="accent1">
                    <a:lumMod val="75000"/>
                  </a:schemeClr>
                </a:solidFill>
                <a:effectLst/>
                <a:uLnTx/>
                <a:uFillTx/>
                <a:latin typeface="Arial"/>
                <a:ea typeface="+mn-ea"/>
                <a:cs typeface="Arial"/>
              </a:rPr>
              <a:t>Avoid Frostbite</a:t>
            </a:r>
            <a:endParaRPr lang="en-US" sz="2800" b="1" i="0" u="none" strike="noStrike" kern="1200" cap="none" spc="0" normalizeH="0" baseline="0" noProof="0">
              <a:ln>
                <a:noFill/>
              </a:ln>
              <a:solidFill>
                <a:schemeClr val="accent1">
                  <a:lumMod val="75000"/>
                </a:schemeClr>
              </a:solidFill>
              <a:effectLst/>
              <a:uLnTx/>
              <a:uFillTx/>
              <a:latin typeface="Arial"/>
              <a:cs typeface="Arial"/>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chemeClr val="tx1"/>
              </a:solidFill>
              <a:effectLst/>
              <a:uLnTx/>
              <a:uFillTx/>
              <a:latin typeface="Arial"/>
              <a:ea typeface="+mn-ea"/>
              <a:cs typeface="Arial"/>
            </a:endParaRPr>
          </a:p>
          <a:p>
            <a:pPr marL="566420" marR="0" lvl="0" indent="-285750" algn="l" defTabSz="914400" rtl="0" eaLnBrk="1" fontAlgn="base" latinLnBrk="0" hangingPunct="1">
              <a:lnSpc>
                <a:spcPct val="100000"/>
              </a:lnSpc>
              <a:spcBef>
                <a:spcPct val="0"/>
              </a:spcBef>
              <a:spcAft>
                <a:spcPct val="0"/>
              </a:spcAft>
              <a:buClr>
                <a:srgbClr val="D33320"/>
              </a:buClr>
              <a:buSzPct val="75000"/>
              <a:buFont typeface="Wingdings" panose="05000000000000000000" pitchFamily="2" charset="2"/>
              <a:buChar char="§"/>
              <a:tabLst/>
              <a:defRPr/>
            </a:pPr>
            <a:r>
              <a:rPr kumimoji="0" lang="en-US" sz="2800" b="0" i="0" u="none" strike="noStrike" kern="1200" cap="none" spc="0" normalizeH="0" baseline="0" noProof="0">
                <a:ln>
                  <a:noFill/>
                </a:ln>
                <a:solidFill>
                  <a:schemeClr val="tx1"/>
                </a:solidFill>
                <a:effectLst/>
                <a:uLnTx/>
                <a:uFillTx/>
                <a:latin typeface="Arial"/>
                <a:ea typeface="+mn-ea"/>
                <a:cs typeface="Arial"/>
              </a:rPr>
              <a:t>Know the windchill</a:t>
            </a:r>
            <a:endParaRPr lang="en-US" sz="2800" b="0" i="0" u="none" strike="noStrike" kern="1200" cap="none" spc="0" normalizeH="0" baseline="0" noProof="0">
              <a:ln>
                <a:noFill/>
              </a:ln>
              <a:solidFill>
                <a:schemeClr val="tx1"/>
              </a:solidFill>
              <a:effectLst/>
              <a:uLnTx/>
              <a:uFillTx/>
              <a:latin typeface="Arial"/>
              <a:cs typeface="Arial"/>
            </a:endParaRPr>
          </a:p>
          <a:p>
            <a:pPr marL="566420" marR="0" lvl="0" indent="-285750" algn="l" defTabSz="914400" rtl="0" eaLnBrk="1" fontAlgn="base" latinLnBrk="0" hangingPunct="1">
              <a:lnSpc>
                <a:spcPct val="100000"/>
              </a:lnSpc>
              <a:spcBef>
                <a:spcPct val="0"/>
              </a:spcBef>
              <a:spcAft>
                <a:spcPct val="0"/>
              </a:spcAft>
              <a:buClr>
                <a:srgbClr val="D33320"/>
              </a:buClr>
              <a:buSzPct val="75000"/>
              <a:buFont typeface="Wingdings" panose="05000000000000000000" pitchFamily="2" charset="2"/>
              <a:buChar char="§"/>
              <a:tabLst/>
              <a:defRPr/>
            </a:pPr>
            <a:r>
              <a:rPr kumimoji="0" lang="en-US" sz="2800" b="0" i="0" u="none" strike="noStrike" kern="1200" cap="none" spc="0" normalizeH="0" baseline="0" noProof="0">
                <a:ln>
                  <a:noFill/>
                </a:ln>
                <a:solidFill>
                  <a:schemeClr val="tx1"/>
                </a:solidFill>
                <a:effectLst/>
                <a:uLnTx/>
                <a:uFillTx/>
                <a:latin typeface="Arial"/>
                <a:ea typeface="+mn-ea"/>
                <a:cs typeface="Arial"/>
              </a:rPr>
              <a:t>Warm fluids</a:t>
            </a:r>
            <a:endParaRPr lang="en-US" sz="2800" b="0" i="0" u="none" strike="noStrike" kern="1200" cap="none" spc="0" normalizeH="0" baseline="0" noProof="0">
              <a:ln>
                <a:noFill/>
              </a:ln>
              <a:solidFill>
                <a:schemeClr val="tx1"/>
              </a:solidFill>
              <a:effectLst/>
              <a:uLnTx/>
              <a:uFillTx/>
              <a:latin typeface="Arial"/>
              <a:cs typeface="Arial"/>
            </a:endParaRPr>
          </a:p>
          <a:p>
            <a:pPr marL="566420" marR="0" lvl="0" indent="-285750" algn="l" defTabSz="914400" rtl="0" eaLnBrk="1" fontAlgn="base" latinLnBrk="0" hangingPunct="1">
              <a:lnSpc>
                <a:spcPct val="100000"/>
              </a:lnSpc>
              <a:spcBef>
                <a:spcPct val="0"/>
              </a:spcBef>
              <a:spcAft>
                <a:spcPct val="0"/>
              </a:spcAft>
              <a:buClr>
                <a:srgbClr val="D33320"/>
              </a:buClr>
              <a:buSzPct val="75000"/>
              <a:buFont typeface="Wingdings" panose="05000000000000000000" pitchFamily="2" charset="2"/>
              <a:buChar char="§"/>
              <a:tabLst/>
              <a:defRPr/>
            </a:pPr>
            <a:r>
              <a:rPr kumimoji="0" lang="en-US" sz="2800" b="0" i="0" u="none" strike="noStrike" kern="1200" cap="none" spc="0" normalizeH="0" baseline="0" noProof="0">
                <a:ln>
                  <a:noFill/>
                </a:ln>
                <a:solidFill>
                  <a:schemeClr val="tx1"/>
                </a:solidFill>
                <a:effectLst/>
                <a:uLnTx/>
                <a:uFillTx/>
                <a:latin typeface="Arial"/>
                <a:ea typeface="+mn-ea"/>
                <a:cs typeface="Arial"/>
              </a:rPr>
              <a:t>Stay active</a:t>
            </a:r>
            <a:endParaRPr lang="en-US" sz="2800" b="0" i="0" u="none" strike="noStrike" kern="1200" cap="none" spc="0" normalizeH="0" baseline="0" noProof="0">
              <a:ln>
                <a:noFill/>
              </a:ln>
              <a:solidFill>
                <a:schemeClr val="tx1"/>
              </a:solidFill>
              <a:effectLst/>
              <a:uLnTx/>
              <a:uFillTx/>
              <a:latin typeface="Arial"/>
              <a:cs typeface="Arial"/>
            </a:endParaRPr>
          </a:p>
        </p:txBody>
      </p:sp>
      <p:pic>
        <p:nvPicPr>
          <p:cNvPr id="14" name="Picture 13">
            <a:extLst>
              <a:ext uri="{FF2B5EF4-FFF2-40B4-BE49-F238E27FC236}">
                <a16:creationId xmlns:a16="http://schemas.microsoft.com/office/drawing/2014/main" id="{40D586A6-EE77-4CBB-A2DB-569731AE141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31756" y="1152526"/>
            <a:ext cx="3576565" cy="2384377"/>
          </a:xfrm>
          <a:prstGeom prst="rect">
            <a:avLst/>
          </a:prstGeom>
        </p:spPr>
      </p:pic>
      <p:sp>
        <p:nvSpPr>
          <p:cNvPr id="16" name="Rectangle 15">
            <a:extLst>
              <a:ext uri="{FF2B5EF4-FFF2-40B4-BE49-F238E27FC236}">
                <a16:creationId xmlns:a16="http://schemas.microsoft.com/office/drawing/2014/main" id="{62802F65-F3E0-44AD-AA6F-65A674EE7300}"/>
              </a:ext>
            </a:extLst>
          </p:cNvPr>
          <p:cNvSpPr/>
          <p:nvPr/>
        </p:nvSpPr>
        <p:spPr>
          <a:xfrm>
            <a:off x="4593525" y="4312805"/>
            <a:ext cx="3588670" cy="954107"/>
          </a:xfrm>
          <a:prstGeom prst="rect">
            <a:avLst/>
          </a:prstGeom>
        </p:spPr>
        <p:txBody>
          <a:bodyPr wrap="square">
            <a:spAutoFit/>
          </a:bodyPr>
          <a:lstStyle/>
          <a:p>
            <a:pPr marL="566738" marR="0" lvl="0" indent="-285750" algn="l" defTabSz="914400" rtl="0" eaLnBrk="1" fontAlgn="base" latinLnBrk="0" hangingPunct="1">
              <a:lnSpc>
                <a:spcPct val="100000"/>
              </a:lnSpc>
              <a:spcBef>
                <a:spcPct val="0"/>
              </a:spcBef>
              <a:spcAft>
                <a:spcPct val="0"/>
              </a:spcAft>
              <a:buClr>
                <a:srgbClr val="D33320"/>
              </a:buClr>
              <a:buSzPct val="75000"/>
              <a:buFont typeface="Wingdings" panose="05000000000000000000" pitchFamily="2" charset="2"/>
              <a:buChar char="§"/>
              <a:tabLst/>
              <a:defRPr/>
            </a:pPr>
            <a:r>
              <a:rPr kumimoji="0" lang="en-US" sz="2800" b="0" i="0" u="none" strike="noStrike" kern="1200" cap="none" spc="0" normalizeH="0" baseline="0" noProof="0">
                <a:ln>
                  <a:noFill/>
                </a:ln>
                <a:effectLst/>
                <a:uLnTx/>
                <a:uFillTx/>
                <a:latin typeface="Arial" pitchFamily="34" charset="0"/>
                <a:ea typeface="+mn-ea"/>
                <a:cs typeface="Arial" pitchFamily="34" charset="0"/>
              </a:rPr>
              <a:t>Limit time outside</a:t>
            </a:r>
          </a:p>
          <a:p>
            <a:pPr marL="566738" marR="0" lvl="0" indent="-285750" algn="l" defTabSz="914400" rtl="0" eaLnBrk="1" fontAlgn="base" latinLnBrk="0" hangingPunct="1">
              <a:lnSpc>
                <a:spcPct val="100000"/>
              </a:lnSpc>
              <a:spcBef>
                <a:spcPct val="0"/>
              </a:spcBef>
              <a:spcAft>
                <a:spcPct val="0"/>
              </a:spcAft>
              <a:buClr>
                <a:srgbClr val="D33320"/>
              </a:buClr>
              <a:buSzPct val="75000"/>
              <a:buFont typeface="Wingdings" panose="05000000000000000000" pitchFamily="2" charset="2"/>
              <a:buChar char="§"/>
              <a:tabLst/>
              <a:defRPr/>
            </a:pPr>
            <a:r>
              <a:rPr kumimoji="0" lang="en-US" sz="2800" b="0" i="0" u="none" strike="noStrike" kern="1200" cap="none" spc="0" normalizeH="0" baseline="0" noProof="0">
                <a:ln>
                  <a:noFill/>
                </a:ln>
                <a:effectLst/>
                <a:uLnTx/>
                <a:uFillTx/>
                <a:latin typeface="Arial" pitchFamily="34" charset="0"/>
                <a:ea typeface="+mn-ea"/>
                <a:cs typeface="Arial" pitchFamily="34" charset="0"/>
              </a:rPr>
              <a:t>Dress in layers</a:t>
            </a:r>
          </a:p>
        </p:txBody>
      </p:sp>
    </p:spTree>
    <p:extLst>
      <p:ext uri="{BB962C8B-B14F-4D97-AF65-F5344CB8AC3E}">
        <p14:creationId xmlns:p14="http://schemas.microsoft.com/office/powerpoint/2010/main" val="2430241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2FDBD1-B71B-43B7-8B23-F308D3B22577}"/>
              </a:ext>
            </a:extLst>
          </p:cNvPr>
          <p:cNvSpPr>
            <a:spLocks noGrp="1"/>
          </p:cNvSpPr>
          <p:nvPr>
            <p:ph type="title"/>
          </p:nvPr>
        </p:nvSpPr>
        <p:spPr/>
        <p:txBody>
          <a:bodyPr/>
          <a:lstStyle/>
          <a:p>
            <a:r>
              <a:rPr lang="en-US">
                <a:solidFill>
                  <a:schemeClr val="accent1">
                    <a:lumMod val="75000"/>
                  </a:schemeClr>
                </a:solidFill>
                <a:latin typeface="Arial"/>
                <a:cs typeface="Arial"/>
              </a:rPr>
              <a:t>Frostbite Treatment</a:t>
            </a:r>
          </a:p>
        </p:txBody>
      </p:sp>
      <p:pic>
        <p:nvPicPr>
          <p:cNvPr id="7" name="Picture 6">
            <a:extLst>
              <a:ext uri="{FF2B5EF4-FFF2-40B4-BE49-F238E27FC236}">
                <a16:creationId xmlns:a16="http://schemas.microsoft.com/office/drawing/2014/main" id="{D18A930C-F1D1-474F-A33D-0F0E4ED4B9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7899" y="1152753"/>
            <a:ext cx="2100875" cy="4621925"/>
          </a:xfrm>
          <a:prstGeom prst="rect">
            <a:avLst/>
          </a:prstGeom>
        </p:spPr>
      </p:pic>
      <p:sp>
        <p:nvSpPr>
          <p:cNvPr id="8" name="Rectangle 7">
            <a:extLst>
              <a:ext uri="{FF2B5EF4-FFF2-40B4-BE49-F238E27FC236}">
                <a16:creationId xmlns:a16="http://schemas.microsoft.com/office/drawing/2014/main" id="{9ADF1241-7432-459C-85EF-FD8E6AF1B840}"/>
              </a:ext>
            </a:extLst>
          </p:cNvPr>
          <p:cNvSpPr/>
          <p:nvPr/>
        </p:nvSpPr>
        <p:spPr>
          <a:xfrm>
            <a:off x="3686175" y="1218054"/>
            <a:ext cx="5043672" cy="4491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891" marR="0" lvl="0" indent="-342891" algn="l" defTabSz="457189" rtl="0" eaLnBrk="1" fontAlgn="base" latinLnBrk="0" hangingPunct="1">
              <a:lnSpc>
                <a:spcPct val="100000"/>
              </a:lnSpc>
              <a:spcBef>
                <a:spcPct val="20000"/>
              </a:spcBef>
              <a:spcAft>
                <a:spcPts val="60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Move to a warmer place.</a:t>
            </a:r>
          </a:p>
          <a:p>
            <a:pPr marL="342891" marR="0" lvl="0" indent="-342891" algn="l" defTabSz="457189" rtl="0" eaLnBrk="1" fontAlgn="base" latinLnBrk="0" hangingPunct="1">
              <a:lnSpc>
                <a:spcPct val="100000"/>
              </a:lnSpc>
              <a:spcBef>
                <a:spcPct val="20000"/>
              </a:spcBef>
              <a:spcAft>
                <a:spcPts val="60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Do </a:t>
            </a: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NOT</a:t>
            </a: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rub skin or pop blisters.</a:t>
            </a:r>
          </a:p>
          <a:p>
            <a:pPr marL="342891" marR="0" lvl="0" indent="-342891" algn="l" defTabSz="457189" rtl="0" eaLnBrk="1" fontAlgn="base" latinLnBrk="0" hangingPunct="1">
              <a:lnSpc>
                <a:spcPct val="100000"/>
              </a:lnSpc>
              <a:spcBef>
                <a:spcPct val="20000"/>
              </a:spcBef>
              <a:spcAft>
                <a:spcPts val="60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Remove wet clothing.</a:t>
            </a:r>
          </a:p>
          <a:p>
            <a:pPr marL="342891" marR="0" lvl="0" indent="-342891" algn="l" defTabSz="457189" rtl="0" eaLnBrk="1" fontAlgn="base" latinLnBrk="0" hangingPunct="1">
              <a:lnSpc>
                <a:spcPct val="100000"/>
              </a:lnSpc>
              <a:spcBef>
                <a:spcPct val="20000"/>
              </a:spcBef>
              <a:spcAft>
                <a:spcPts val="60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Soak in warm water.</a:t>
            </a:r>
          </a:p>
          <a:p>
            <a:pPr marL="342891" marR="0" lvl="0" indent="-342891" algn="l" defTabSz="457189" rtl="0" eaLnBrk="1" fontAlgn="base" latinLnBrk="0" hangingPunct="1">
              <a:lnSpc>
                <a:spcPct val="100000"/>
              </a:lnSpc>
              <a:spcBef>
                <a:spcPct val="20000"/>
              </a:spcBef>
              <a:spcAft>
                <a:spcPts val="60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Wrap with sterile gauze.</a:t>
            </a:r>
          </a:p>
          <a:p>
            <a:pPr marL="342891" marR="0" lvl="0" indent="-342891" algn="l" defTabSz="457189" rtl="0" eaLnBrk="1" fontAlgn="base" latinLnBrk="0" hangingPunct="1">
              <a:lnSpc>
                <a:spcPct val="100000"/>
              </a:lnSpc>
              <a:spcBef>
                <a:spcPct val="20000"/>
              </a:spcBef>
              <a:spcAft>
                <a:spcPts val="60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Seek medical attention.</a:t>
            </a:r>
          </a:p>
        </p:txBody>
      </p:sp>
    </p:spTree>
    <p:extLst>
      <p:ext uri="{BB962C8B-B14F-4D97-AF65-F5344CB8AC3E}">
        <p14:creationId xmlns:p14="http://schemas.microsoft.com/office/powerpoint/2010/main" val="1200856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2ADEC3-F2B4-4480-A2C5-AD9548ADAECE}"/>
              </a:ext>
            </a:extLst>
          </p:cNvPr>
          <p:cNvSpPr>
            <a:spLocks noGrp="1"/>
          </p:cNvSpPr>
          <p:nvPr>
            <p:ph type="title"/>
          </p:nvPr>
        </p:nvSpPr>
        <p:spPr/>
        <p:txBody>
          <a:bodyPr/>
          <a:lstStyle/>
          <a:p>
            <a:r>
              <a:rPr lang="en-US">
                <a:solidFill>
                  <a:schemeClr val="accent1">
                    <a:lumMod val="75000"/>
                  </a:schemeClr>
                </a:solidFill>
                <a:latin typeface="Arial"/>
                <a:cs typeface="Arial"/>
              </a:rPr>
              <a:t>Signs of Hypothermia</a:t>
            </a:r>
          </a:p>
        </p:txBody>
      </p:sp>
      <p:pic>
        <p:nvPicPr>
          <p:cNvPr id="9" name="Picture 8">
            <a:extLst>
              <a:ext uri="{FF2B5EF4-FFF2-40B4-BE49-F238E27FC236}">
                <a16:creationId xmlns:a16="http://schemas.microsoft.com/office/drawing/2014/main" id="{5E9F6D93-E2E7-4094-92B1-CD831C9328B8}"/>
              </a:ext>
            </a:extLst>
          </p:cNvPr>
          <p:cNvPicPr>
            <a:picLocks noChangeAspect="1"/>
          </p:cNvPicPr>
          <p:nvPr/>
        </p:nvPicPr>
        <p:blipFill>
          <a:blip r:embed="rId3"/>
          <a:stretch>
            <a:fillRect/>
          </a:stretch>
        </p:blipFill>
        <p:spPr>
          <a:xfrm>
            <a:off x="5006672" y="1040846"/>
            <a:ext cx="2328874" cy="3286029"/>
          </a:xfrm>
          <a:prstGeom prst="rect">
            <a:avLst/>
          </a:prstGeom>
        </p:spPr>
      </p:pic>
      <p:pic>
        <p:nvPicPr>
          <p:cNvPr id="10" name="Picture 9">
            <a:extLst>
              <a:ext uri="{FF2B5EF4-FFF2-40B4-BE49-F238E27FC236}">
                <a16:creationId xmlns:a16="http://schemas.microsoft.com/office/drawing/2014/main" id="{F1B9A28C-F398-4B28-8039-33F17692D446}"/>
              </a:ext>
            </a:extLst>
          </p:cNvPr>
          <p:cNvPicPr>
            <a:picLocks noChangeAspect="1"/>
          </p:cNvPicPr>
          <p:nvPr/>
        </p:nvPicPr>
        <p:blipFill>
          <a:blip r:embed="rId4"/>
          <a:stretch>
            <a:fillRect/>
          </a:stretch>
        </p:blipFill>
        <p:spPr>
          <a:xfrm>
            <a:off x="1211806" y="1059136"/>
            <a:ext cx="3346994" cy="3267739"/>
          </a:xfrm>
          <a:prstGeom prst="rect">
            <a:avLst/>
          </a:prstGeom>
        </p:spPr>
      </p:pic>
      <p:pic>
        <p:nvPicPr>
          <p:cNvPr id="11" name="Picture 10">
            <a:extLst>
              <a:ext uri="{FF2B5EF4-FFF2-40B4-BE49-F238E27FC236}">
                <a16:creationId xmlns:a16="http://schemas.microsoft.com/office/drawing/2014/main" id="{24167A36-DCA7-42C1-8EA9-1DA011E077E2}"/>
              </a:ext>
            </a:extLst>
          </p:cNvPr>
          <p:cNvPicPr>
            <a:picLocks noChangeAspect="1"/>
          </p:cNvPicPr>
          <p:nvPr/>
        </p:nvPicPr>
        <p:blipFill>
          <a:blip r:embed="rId5"/>
          <a:stretch>
            <a:fillRect/>
          </a:stretch>
        </p:blipFill>
        <p:spPr>
          <a:xfrm>
            <a:off x="296306" y="2187867"/>
            <a:ext cx="2017951" cy="4011516"/>
          </a:xfrm>
          <a:prstGeom prst="rect">
            <a:avLst/>
          </a:prstGeom>
        </p:spPr>
      </p:pic>
      <p:pic>
        <p:nvPicPr>
          <p:cNvPr id="12" name="Picture 11">
            <a:extLst>
              <a:ext uri="{FF2B5EF4-FFF2-40B4-BE49-F238E27FC236}">
                <a16:creationId xmlns:a16="http://schemas.microsoft.com/office/drawing/2014/main" id="{46FCC4B6-9599-4A9B-9F10-E3A7660A5A64}"/>
              </a:ext>
            </a:extLst>
          </p:cNvPr>
          <p:cNvPicPr>
            <a:picLocks noChangeAspect="1"/>
          </p:cNvPicPr>
          <p:nvPr/>
        </p:nvPicPr>
        <p:blipFill>
          <a:blip r:embed="rId6"/>
          <a:stretch>
            <a:fillRect/>
          </a:stretch>
        </p:blipFill>
        <p:spPr>
          <a:xfrm>
            <a:off x="6507980" y="2794225"/>
            <a:ext cx="2420322" cy="3401863"/>
          </a:xfrm>
          <a:prstGeom prst="rect">
            <a:avLst/>
          </a:prstGeom>
        </p:spPr>
      </p:pic>
      <p:pic>
        <p:nvPicPr>
          <p:cNvPr id="13" name="Picture 12">
            <a:extLst>
              <a:ext uri="{FF2B5EF4-FFF2-40B4-BE49-F238E27FC236}">
                <a16:creationId xmlns:a16="http://schemas.microsoft.com/office/drawing/2014/main" id="{C2EFC7FA-00FE-4955-BB3F-597DB88E5EF2}"/>
              </a:ext>
            </a:extLst>
          </p:cNvPr>
          <p:cNvPicPr>
            <a:picLocks noChangeAspect="1"/>
          </p:cNvPicPr>
          <p:nvPr/>
        </p:nvPicPr>
        <p:blipFill>
          <a:blip r:embed="rId7"/>
          <a:stretch>
            <a:fillRect/>
          </a:stretch>
        </p:blipFill>
        <p:spPr>
          <a:xfrm>
            <a:off x="3460060" y="2910059"/>
            <a:ext cx="1902117" cy="3286029"/>
          </a:xfrm>
          <a:prstGeom prst="rect">
            <a:avLst/>
          </a:prstGeom>
        </p:spPr>
      </p:pic>
    </p:spTree>
    <p:extLst>
      <p:ext uri="{BB962C8B-B14F-4D97-AF65-F5344CB8AC3E}">
        <p14:creationId xmlns:p14="http://schemas.microsoft.com/office/powerpoint/2010/main" val="3485900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4">
            <a:extLst>
              <a:ext uri="{FF2B5EF4-FFF2-40B4-BE49-F238E27FC236}">
                <a16:creationId xmlns:a16="http://schemas.microsoft.com/office/drawing/2014/main" id="{987B4066-2458-4A8B-979F-5193A6E4177B}"/>
              </a:ext>
            </a:extLst>
          </p:cNvPr>
          <p:cNvSpPr>
            <a:spLocks noGrp="1"/>
          </p:cNvSpPr>
          <p:nvPr>
            <p:ph type="body" sz="quarter" idx="13"/>
          </p:nvPr>
        </p:nvSpPr>
        <p:spPr>
          <a:xfrm>
            <a:off x="4002457" y="1752600"/>
            <a:ext cx="4727390" cy="2215078"/>
          </a:xfrm>
        </p:spPr>
        <p:txBody>
          <a:bodyPr anchor="ctr">
            <a:normAutofit lnSpcReduction="10000"/>
          </a:bodyPr>
          <a:lstStyle/>
          <a:p>
            <a:pPr>
              <a:spcAft>
                <a:spcPts val="600"/>
              </a:spcAft>
            </a:pPr>
            <a:r>
              <a:rPr lang="en-US">
                <a:solidFill>
                  <a:schemeClr val="tx1"/>
                </a:solidFill>
              </a:rPr>
              <a:t>Call 911 immediately.</a:t>
            </a:r>
          </a:p>
          <a:p>
            <a:pPr>
              <a:spcAft>
                <a:spcPts val="600"/>
              </a:spcAft>
            </a:pPr>
            <a:r>
              <a:rPr lang="en-US">
                <a:solidFill>
                  <a:schemeClr val="tx1"/>
                </a:solidFill>
              </a:rPr>
              <a:t>Move to a warmer place.</a:t>
            </a:r>
          </a:p>
          <a:p>
            <a:pPr>
              <a:spcAft>
                <a:spcPts val="600"/>
              </a:spcAft>
            </a:pPr>
            <a:r>
              <a:rPr lang="en-US">
                <a:solidFill>
                  <a:schemeClr val="tx1"/>
                </a:solidFill>
              </a:rPr>
              <a:t>Remove wet clothing.</a:t>
            </a:r>
          </a:p>
          <a:p>
            <a:pPr>
              <a:spcAft>
                <a:spcPts val="600"/>
              </a:spcAft>
            </a:pPr>
            <a:r>
              <a:rPr lang="en-US">
                <a:solidFill>
                  <a:schemeClr val="tx1"/>
                </a:solidFill>
              </a:rPr>
              <a:t>Warm with blankets.</a:t>
            </a:r>
          </a:p>
        </p:txBody>
      </p:sp>
      <p:sp>
        <p:nvSpPr>
          <p:cNvPr id="18" name="Title 17">
            <a:extLst>
              <a:ext uri="{FF2B5EF4-FFF2-40B4-BE49-F238E27FC236}">
                <a16:creationId xmlns:a16="http://schemas.microsoft.com/office/drawing/2014/main" id="{E3AB3FB6-D813-4E16-BD7E-AABFB0EC4E31}"/>
              </a:ext>
            </a:extLst>
          </p:cNvPr>
          <p:cNvSpPr>
            <a:spLocks noGrp="1"/>
          </p:cNvSpPr>
          <p:nvPr>
            <p:ph type="title"/>
          </p:nvPr>
        </p:nvSpPr>
        <p:spPr/>
        <p:txBody>
          <a:bodyPr/>
          <a:lstStyle/>
          <a:p>
            <a:r>
              <a:rPr lang="en-US">
                <a:solidFill>
                  <a:schemeClr val="accent1">
                    <a:lumMod val="75000"/>
                  </a:schemeClr>
                </a:solidFill>
                <a:latin typeface="Arial"/>
                <a:cs typeface="Arial"/>
              </a:rPr>
              <a:t>Hypothermia Treatment</a:t>
            </a:r>
          </a:p>
        </p:txBody>
      </p:sp>
      <p:sp>
        <p:nvSpPr>
          <p:cNvPr id="11" name="Rectangle 10">
            <a:extLst>
              <a:ext uri="{FF2B5EF4-FFF2-40B4-BE49-F238E27FC236}">
                <a16:creationId xmlns:a16="http://schemas.microsoft.com/office/drawing/2014/main" id="{9002B4BC-9AB5-4719-898C-CE3DF3F1365F}"/>
              </a:ext>
            </a:extLst>
          </p:cNvPr>
          <p:cNvSpPr/>
          <p:nvPr/>
        </p:nvSpPr>
        <p:spPr>
          <a:xfrm>
            <a:off x="4002457" y="4450271"/>
            <a:ext cx="4727390" cy="95410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itchFamily="34" charset="0"/>
                <a:ea typeface="+mn-ea"/>
                <a:cs typeface="Arial" pitchFamily="34" charset="0"/>
              </a:rPr>
              <a:t>DO NOT </a:t>
            </a:r>
            <a:r>
              <a:rPr kumimoji="0" lang="en-US" sz="2800" b="0" i="0" u="none" strike="noStrike" kern="1200" cap="none" spc="0" normalizeH="0" baseline="0" noProof="0">
                <a:ln>
                  <a:noFill/>
                </a:ln>
                <a:solidFill>
                  <a:schemeClr val="tx1"/>
                </a:solidFill>
                <a:effectLst/>
                <a:uLnTx/>
                <a:uFillTx/>
                <a:latin typeface="Arial" pitchFamily="34" charset="0"/>
                <a:ea typeface="+mn-ea"/>
                <a:cs typeface="Arial" pitchFamily="34" charset="0"/>
              </a:rPr>
              <a:t>put a hypothermic person in the bath or shower</a:t>
            </a:r>
          </a:p>
        </p:txBody>
      </p:sp>
      <p:pic>
        <p:nvPicPr>
          <p:cNvPr id="12" name="Picture 11">
            <a:extLst>
              <a:ext uri="{FF2B5EF4-FFF2-40B4-BE49-F238E27FC236}">
                <a16:creationId xmlns:a16="http://schemas.microsoft.com/office/drawing/2014/main" id="{63EDF376-BB8E-49C1-B233-4A6A1CB888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0512" y="921190"/>
            <a:ext cx="2928395" cy="4972078"/>
          </a:xfrm>
          <a:prstGeom prst="rect">
            <a:avLst/>
          </a:prstGeom>
        </p:spPr>
      </p:pic>
    </p:spTree>
    <p:extLst>
      <p:ext uri="{BB962C8B-B14F-4D97-AF65-F5344CB8AC3E}">
        <p14:creationId xmlns:p14="http://schemas.microsoft.com/office/powerpoint/2010/main" val="2570807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3D54EF02-1E9F-4C84-B58F-AAD223C0D9C9}"/>
              </a:ext>
            </a:extLst>
          </p:cNvPr>
          <p:cNvSpPr>
            <a:spLocks noGrp="1"/>
          </p:cNvSpPr>
          <p:nvPr>
            <p:ph type="body" sz="quarter" idx="13"/>
          </p:nvPr>
        </p:nvSpPr>
        <p:spPr>
          <a:xfrm>
            <a:off x="435678" y="1439751"/>
            <a:ext cx="8272643" cy="4551474"/>
          </a:xfrm>
        </p:spPr>
        <p:txBody>
          <a:bodyPr>
            <a:normAutofit lnSpcReduction="10000"/>
          </a:bodyPr>
          <a:lstStyle/>
          <a:p>
            <a:pPr lvl="0">
              <a:spcAft>
                <a:spcPts val="600"/>
              </a:spcAft>
            </a:pPr>
            <a:r>
              <a:rPr lang="en-US">
                <a:solidFill>
                  <a:schemeClr val="tx1"/>
                </a:solidFill>
              </a:rPr>
              <a:t>Remain in the vehicle.</a:t>
            </a:r>
          </a:p>
          <a:p>
            <a:pPr lvl="0">
              <a:spcAft>
                <a:spcPts val="600"/>
              </a:spcAft>
            </a:pPr>
            <a:r>
              <a:rPr lang="en-US">
                <a:solidFill>
                  <a:schemeClr val="tx1"/>
                </a:solidFill>
              </a:rPr>
              <a:t>Display a trouble sign.</a:t>
            </a:r>
          </a:p>
          <a:p>
            <a:pPr lvl="1">
              <a:spcAft>
                <a:spcPts val="600"/>
              </a:spcAft>
            </a:pPr>
            <a:r>
              <a:rPr lang="en-US">
                <a:solidFill>
                  <a:schemeClr val="tx1"/>
                </a:solidFill>
              </a:rPr>
              <a:t>This can be done with bright colored objects to ensure visibility of you/your vehicle</a:t>
            </a:r>
          </a:p>
          <a:p>
            <a:pPr lvl="0">
              <a:spcAft>
                <a:spcPts val="600"/>
              </a:spcAft>
            </a:pPr>
            <a:r>
              <a:rPr lang="en-US">
                <a:solidFill>
                  <a:schemeClr val="tx1"/>
                </a:solidFill>
              </a:rPr>
              <a:t>Call for help.</a:t>
            </a:r>
          </a:p>
          <a:p>
            <a:pPr lvl="0">
              <a:spcAft>
                <a:spcPts val="600"/>
              </a:spcAft>
            </a:pPr>
            <a:r>
              <a:rPr lang="en-US">
                <a:solidFill>
                  <a:schemeClr val="tx1"/>
                </a:solidFill>
              </a:rPr>
              <a:t>Run engine for short periods to heat the car. </a:t>
            </a:r>
          </a:p>
          <a:p>
            <a:pPr lvl="1">
              <a:spcAft>
                <a:spcPts val="600"/>
              </a:spcAft>
            </a:pPr>
            <a:r>
              <a:rPr lang="en-US">
                <a:solidFill>
                  <a:schemeClr val="tx1"/>
                </a:solidFill>
              </a:rPr>
              <a:t>Ensure your exhaust is clear**</a:t>
            </a:r>
          </a:p>
          <a:p>
            <a:pPr lvl="0">
              <a:spcAft>
                <a:spcPts val="600"/>
              </a:spcAft>
            </a:pPr>
            <a:r>
              <a:rPr lang="en-US">
                <a:solidFill>
                  <a:schemeClr val="tx1"/>
                </a:solidFill>
              </a:rPr>
              <a:t>Move around in car. </a:t>
            </a:r>
          </a:p>
          <a:p>
            <a:pPr lvl="0">
              <a:spcAft>
                <a:spcPts val="600"/>
              </a:spcAft>
            </a:pPr>
            <a:r>
              <a:rPr lang="en-US">
                <a:solidFill>
                  <a:schemeClr val="tx1"/>
                </a:solidFill>
              </a:rPr>
              <a:t>Huddle with others for warmth.</a:t>
            </a:r>
          </a:p>
        </p:txBody>
      </p:sp>
      <p:sp>
        <p:nvSpPr>
          <p:cNvPr id="3" name="Title 2">
            <a:extLst>
              <a:ext uri="{FF2B5EF4-FFF2-40B4-BE49-F238E27FC236}">
                <a16:creationId xmlns:a16="http://schemas.microsoft.com/office/drawing/2014/main" id="{59929E05-A73D-40D1-BD21-97F58CDC6ABE}"/>
              </a:ext>
            </a:extLst>
          </p:cNvPr>
          <p:cNvSpPr>
            <a:spLocks noGrp="1"/>
          </p:cNvSpPr>
          <p:nvPr>
            <p:ph type="title"/>
          </p:nvPr>
        </p:nvSpPr>
        <p:spPr/>
        <p:txBody>
          <a:bodyPr/>
          <a:lstStyle/>
          <a:p>
            <a:r>
              <a:rPr lang="en-US">
                <a:solidFill>
                  <a:schemeClr val="accent1">
                    <a:lumMod val="75000"/>
                  </a:schemeClr>
                </a:solidFill>
                <a:latin typeface="Arial"/>
                <a:cs typeface="Arial"/>
              </a:rPr>
              <a:t>Staying Safe in Your Vehicle</a:t>
            </a:r>
          </a:p>
        </p:txBody>
      </p:sp>
      <p:grpSp>
        <p:nvGrpSpPr>
          <p:cNvPr id="20" name="Group 19">
            <a:extLst>
              <a:ext uri="{FF2B5EF4-FFF2-40B4-BE49-F238E27FC236}">
                <a16:creationId xmlns:a16="http://schemas.microsoft.com/office/drawing/2014/main" id="{4DB3E779-D5C7-433C-9481-0E4B72EEB2C5}"/>
              </a:ext>
            </a:extLst>
          </p:cNvPr>
          <p:cNvGrpSpPr>
            <a:grpSpLocks noChangeAspect="1"/>
          </p:cNvGrpSpPr>
          <p:nvPr/>
        </p:nvGrpSpPr>
        <p:grpSpPr>
          <a:xfrm>
            <a:off x="6373711" y="4471637"/>
            <a:ext cx="2003543" cy="1348814"/>
            <a:chOff x="6112933" y="2707128"/>
            <a:chExt cx="2360931" cy="1589413"/>
          </a:xfrm>
        </p:grpSpPr>
        <p:grpSp>
          <p:nvGrpSpPr>
            <p:cNvPr id="21" name="Group 20">
              <a:extLst>
                <a:ext uri="{FF2B5EF4-FFF2-40B4-BE49-F238E27FC236}">
                  <a16:creationId xmlns:a16="http://schemas.microsoft.com/office/drawing/2014/main" id="{52D65574-02D2-45A4-8197-4730A0A14CDA}"/>
                </a:ext>
              </a:extLst>
            </p:cNvPr>
            <p:cNvGrpSpPr>
              <a:grpSpLocks noChangeAspect="1"/>
            </p:cNvGrpSpPr>
            <p:nvPr/>
          </p:nvGrpSpPr>
          <p:grpSpPr>
            <a:xfrm>
              <a:off x="7484576" y="2959518"/>
              <a:ext cx="251269" cy="620893"/>
              <a:chOff x="5887783" y="1572341"/>
              <a:chExt cx="866635" cy="2141473"/>
            </a:xfrm>
          </p:grpSpPr>
          <p:sp>
            <p:nvSpPr>
              <p:cNvPr id="27" name="Oval 26">
                <a:extLst>
                  <a:ext uri="{FF2B5EF4-FFF2-40B4-BE49-F238E27FC236}">
                    <a16:creationId xmlns:a16="http://schemas.microsoft.com/office/drawing/2014/main" id="{5950ABE1-601F-430B-8EEB-33794282C002}"/>
                  </a:ext>
                </a:extLst>
              </p:cNvPr>
              <p:cNvSpPr/>
              <p:nvPr/>
            </p:nvSpPr>
            <p:spPr>
              <a:xfrm>
                <a:off x="5887783" y="1572341"/>
                <a:ext cx="866635" cy="890466"/>
              </a:xfrm>
              <a:prstGeom prst="ellipse">
                <a:avLst/>
              </a:prstGeom>
              <a:solidFill>
                <a:schemeClr val="tx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28" name="Freeform: Shape 27">
                <a:extLst>
                  <a:ext uri="{FF2B5EF4-FFF2-40B4-BE49-F238E27FC236}">
                    <a16:creationId xmlns:a16="http://schemas.microsoft.com/office/drawing/2014/main" id="{D1BDB0DE-5528-4F6C-8D01-1D32AD9B96D4}"/>
                  </a:ext>
                </a:extLst>
              </p:cNvPr>
              <p:cNvSpPr/>
              <p:nvPr/>
            </p:nvSpPr>
            <p:spPr>
              <a:xfrm>
                <a:off x="5937730" y="2547240"/>
                <a:ext cx="802420" cy="1166574"/>
              </a:xfrm>
              <a:custGeom>
                <a:avLst/>
                <a:gdLst>
                  <a:gd name="connsiteX0" fmla="*/ 347673 w 802420"/>
                  <a:gd name="connsiteY0" fmla="*/ 0 h 1166574"/>
                  <a:gd name="connsiteX1" fmla="*/ 454747 w 802420"/>
                  <a:gd name="connsiteY1" fmla="*/ 0 h 1166574"/>
                  <a:gd name="connsiteX2" fmla="*/ 802420 w 802420"/>
                  <a:gd name="connsiteY2" fmla="*/ 347673 h 1166574"/>
                  <a:gd name="connsiteX3" fmla="*/ 802420 w 802420"/>
                  <a:gd name="connsiteY3" fmla="*/ 1166574 h 1166574"/>
                  <a:gd name="connsiteX4" fmla="*/ 0 w 802420"/>
                  <a:gd name="connsiteY4" fmla="*/ 1166574 h 1166574"/>
                  <a:gd name="connsiteX5" fmla="*/ 0 w 802420"/>
                  <a:gd name="connsiteY5" fmla="*/ 347673 h 1166574"/>
                  <a:gd name="connsiteX6" fmla="*/ 347673 w 802420"/>
                  <a:gd name="connsiteY6" fmla="*/ 0 h 116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2420" h="1166574">
                    <a:moveTo>
                      <a:pt x="347673" y="0"/>
                    </a:moveTo>
                    <a:lnTo>
                      <a:pt x="454747" y="0"/>
                    </a:lnTo>
                    <a:cubicBezTo>
                      <a:pt x="646761" y="0"/>
                      <a:pt x="802420" y="155659"/>
                      <a:pt x="802420" y="347673"/>
                    </a:cubicBezTo>
                    <a:lnTo>
                      <a:pt x="802420" y="1166574"/>
                    </a:lnTo>
                    <a:lnTo>
                      <a:pt x="0" y="1166574"/>
                    </a:lnTo>
                    <a:lnTo>
                      <a:pt x="0" y="347673"/>
                    </a:lnTo>
                    <a:cubicBezTo>
                      <a:pt x="0" y="155659"/>
                      <a:pt x="155659" y="0"/>
                      <a:pt x="347673" y="0"/>
                    </a:cubicBezTo>
                    <a:close/>
                  </a:path>
                </a:pathLst>
              </a:custGeom>
              <a:solidFill>
                <a:schemeClr val="tx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grpSp>
        <p:grpSp>
          <p:nvGrpSpPr>
            <p:cNvPr id="22" name="Group 21">
              <a:extLst>
                <a:ext uri="{FF2B5EF4-FFF2-40B4-BE49-F238E27FC236}">
                  <a16:creationId xmlns:a16="http://schemas.microsoft.com/office/drawing/2014/main" id="{6A2575F8-818E-4544-A718-C06D9A389576}"/>
                </a:ext>
              </a:extLst>
            </p:cNvPr>
            <p:cNvGrpSpPr>
              <a:grpSpLocks noChangeAspect="1"/>
            </p:cNvGrpSpPr>
            <p:nvPr/>
          </p:nvGrpSpPr>
          <p:grpSpPr>
            <a:xfrm>
              <a:off x="6112933" y="2707128"/>
              <a:ext cx="2360931" cy="1589413"/>
              <a:chOff x="2009775" y="3139959"/>
              <a:chExt cx="2741534" cy="1845640"/>
            </a:xfrm>
            <a:solidFill>
              <a:schemeClr val="tx2"/>
            </a:solidFill>
          </p:grpSpPr>
          <p:sp>
            <p:nvSpPr>
              <p:cNvPr id="23" name="Freeform: Shape 22">
                <a:extLst>
                  <a:ext uri="{FF2B5EF4-FFF2-40B4-BE49-F238E27FC236}">
                    <a16:creationId xmlns:a16="http://schemas.microsoft.com/office/drawing/2014/main" id="{D0F3CAEC-C8EF-43A8-B7A8-5E5129743522}"/>
                  </a:ext>
                </a:extLst>
              </p:cNvPr>
              <p:cNvSpPr/>
              <p:nvPr/>
            </p:nvSpPr>
            <p:spPr>
              <a:xfrm rot="736448">
                <a:off x="2084898" y="3139959"/>
                <a:ext cx="2666411" cy="1633984"/>
              </a:xfrm>
              <a:custGeom>
                <a:avLst/>
                <a:gdLst>
                  <a:gd name="connsiteX0" fmla="*/ 1110132 w 2666411"/>
                  <a:gd name="connsiteY0" fmla="*/ 153954 h 1633984"/>
                  <a:gd name="connsiteX1" fmla="*/ 287288 w 2666411"/>
                  <a:gd name="connsiteY1" fmla="*/ 546925 h 1633984"/>
                  <a:gd name="connsiteX2" fmla="*/ 287288 w 2666411"/>
                  <a:gd name="connsiteY2" fmla="*/ 1044092 h 1633984"/>
                  <a:gd name="connsiteX3" fmla="*/ 334092 w 2666411"/>
                  <a:gd name="connsiteY3" fmla="*/ 1018667 h 1633984"/>
                  <a:gd name="connsiteX4" fmla="*/ 1232296 w 2666411"/>
                  <a:gd name="connsiteY4" fmla="*/ 727550 h 1633984"/>
                  <a:gd name="connsiteX5" fmla="*/ 2170259 w 2666411"/>
                  <a:gd name="connsiteY5" fmla="*/ 619186 h 1633984"/>
                  <a:gd name="connsiteX6" fmla="*/ 2227731 w 2666411"/>
                  <a:gd name="connsiteY6" fmla="*/ 623168 h 1633984"/>
                  <a:gd name="connsiteX7" fmla="*/ 2020532 w 2666411"/>
                  <a:gd name="connsiteY7" fmla="*/ 169524 h 1633984"/>
                  <a:gd name="connsiteX8" fmla="*/ 1078862 w 2666411"/>
                  <a:gd name="connsiteY8" fmla="*/ 0 h 1633984"/>
                  <a:gd name="connsiteX9" fmla="*/ 1080523 w 2666411"/>
                  <a:gd name="connsiteY9" fmla="*/ 3479 h 1633984"/>
                  <a:gd name="connsiteX10" fmla="*/ 1080565 w 2666411"/>
                  <a:gd name="connsiteY10" fmla="*/ 1026 h 1633984"/>
                  <a:gd name="connsiteX11" fmla="*/ 2131288 w 2666411"/>
                  <a:gd name="connsiteY11" fmla="*/ 18996 h 1633984"/>
                  <a:gd name="connsiteX12" fmla="*/ 2131181 w 2666411"/>
                  <a:gd name="connsiteY12" fmla="*/ 25224 h 1633984"/>
                  <a:gd name="connsiteX13" fmla="*/ 2132499 w 2666411"/>
                  <a:gd name="connsiteY13" fmla="*/ 24622 h 1633984"/>
                  <a:gd name="connsiteX14" fmla="*/ 2416699 w 2666411"/>
                  <a:gd name="connsiteY14" fmla="*/ 646853 h 1633984"/>
                  <a:gd name="connsiteX15" fmla="*/ 2470085 w 2666411"/>
                  <a:gd name="connsiteY15" fmla="*/ 657816 h 1633984"/>
                  <a:gd name="connsiteX16" fmla="*/ 2598537 w 2666411"/>
                  <a:gd name="connsiteY16" fmla="*/ 757053 h 1633984"/>
                  <a:gd name="connsiteX17" fmla="*/ 2666411 w 2666411"/>
                  <a:gd name="connsiteY17" fmla="*/ 1069033 h 1633984"/>
                  <a:gd name="connsiteX18" fmla="*/ 69679 w 2666411"/>
                  <a:gd name="connsiteY18" fmla="*/ 1633984 h 1633984"/>
                  <a:gd name="connsiteX19" fmla="*/ 1804 w 2666411"/>
                  <a:gd name="connsiteY19" fmla="*/ 1322005 h 1633984"/>
                  <a:gd name="connsiteX20" fmla="*/ 77417 w 2666411"/>
                  <a:gd name="connsiteY20" fmla="*/ 1178370 h 1633984"/>
                  <a:gd name="connsiteX21" fmla="*/ 126437 w 2666411"/>
                  <a:gd name="connsiteY21" fmla="*/ 1142554 h 1633984"/>
                  <a:gd name="connsiteX22" fmla="*/ 126437 w 2666411"/>
                  <a:gd name="connsiteY22" fmla="*/ 461066 h 1633984"/>
                  <a:gd name="connsiteX23" fmla="*/ 127888 w 2666411"/>
                  <a:gd name="connsiteY23" fmla="*/ 461066 h 1633984"/>
                  <a:gd name="connsiteX24" fmla="*/ 125204 w 2666411"/>
                  <a:gd name="connsiteY24" fmla="*/ 455445 h 163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66411" h="1633984">
                    <a:moveTo>
                      <a:pt x="1110132" y="153954"/>
                    </a:moveTo>
                    <a:lnTo>
                      <a:pt x="287288" y="546925"/>
                    </a:lnTo>
                    <a:lnTo>
                      <a:pt x="287288" y="1044092"/>
                    </a:lnTo>
                    <a:lnTo>
                      <a:pt x="334092" y="1018667"/>
                    </a:lnTo>
                    <a:cubicBezTo>
                      <a:pt x="556767" y="911092"/>
                      <a:pt x="873762" y="805554"/>
                      <a:pt x="1232296" y="727550"/>
                    </a:cubicBezTo>
                    <a:cubicBezTo>
                      <a:pt x="1590829" y="649547"/>
                      <a:pt x="1923018" y="613847"/>
                      <a:pt x="2170259" y="619186"/>
                    </a:cubicBezTo>
                    <a:lnTo>
                      <a:pt x="2227731" y="623168"/>
                    </a:lnTo>
                    <a:lnTo>
                      <a:pt x="2020532" y="169524"/>
                    </a:lnTo>
                    <a:close/>
                    <a:moveTo>
                      <a:pt x="1078862" y="0"/>
                    </a:moveTo>
                    <a:lnTo>
                      <a:pt x="1080523" y="3479"/>
                    </a:lnTo>
                    <a:lnTo>
                      <a:pt x="1080565" y="1026"/>
                    </a:lnTo>
                    <a:lnTo>
                      <a:pt x="2131288" y="18996"/>
                    </a:lnTo>
                    <a:lnTo>
                      <a:pt x="2131181" y="25224"/>
                    </a:lnTo>
                    <a:lnTo>
                      <a:pt x="2132499" y="24622"/>
                    </a:lnTo>
                    <a:lnTo>
                      <a:pt x="2416699" y="646853"/>
                    </a:lnTo>
                    <a:lnTo>
                      <a:pt x="2470085" y="657816"/>
                    </a:lnTo>
                    <a:cubicBezTo>
                      <a:pt x="2543906" y="680846"/>
                      <a:pt x="2589165" y="713978"/>
                      <a:pt x="2598537" y="757053"/>
                    </a:cubicBezTo>
                    <a:lnTo>
                      <a:pt x="2666411" y="1069033"/>
                    </a:lnTo>
                    <a:lnTo>
                      <a:pt x="69679" y="1633984"/>
                    </a:lnTo>
                    <a:lnTo>
                      <a:pt x="1804" y="1322005"/>
                    </a:lnTo>
                    <a:cubicBezTo>
                      <a:pt x="-7567" y="1278929"/>
                      <a:pt x="19836" y="1229989"/>
                      <a:pt x="77417" y="1178370"/>
                    </a:cubicBezTo>
                    <a:lnTo>
                      <a:pt x="126437" y="1142554"/>
                    </a:lnTo>
                    <a:lnTo>
                      <a:pt x="126437" y="461066"/>
                    </a:lnTo>
                    <a:lnTo>
                      <a:pt x="127888" y="461066"/>
                    </a:lnTo>
                    <a:lnTo>
                      <a:pt x="125204" y="455445"/>
                    </a:lnTo>
                    <a:close/>
                  </a:path>
                </a:pathLst>
              </a:cu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24" name="Freeform: Shape 23">
                <a:extLst>
                  <a:ext uri="{FF2B5EF4-FFF2-40B4-BE49-F238E27FC236}">
                    <a16:creationId xmlns:a16="http://schemas.microsoft.com/office/drawing/2014/main" id="{5FB21F46-66D9-44E9-8E5C-E4251E422079}"/>
                  </a:ext>
                </a:extLst>
              </p:cNvPr>
              <p:cNvSpPr/>
              <p:nvPr/>
            </p:nvSpPr>
            <p:spPr>
              <a:xfrm>
                <a:off x="2009775" y="4523370"/>
                <a:ext cx="2657475" cy="462229"/>
              </a:xfrm>
              <a:custGeom>
                <a:avLst/>
                <a:gdLst>
                  <a:gd name="connsiteX0" fmla="*/ 0 w 2657475"/>
                  <a:gd name="connsiteY0" fmla="*/ 0 h 462229"/>
                  <a:gd name="connsiteX1" fmla="*/ 2657475 w 2657475"/>
                  <a:gd name="connsiteY1" fmla="*/ 0 h 462229"/>
                  <a:gd name="connsiteX2" fmla="*/ 2657475 w 2657475"/>
                  <a:gd name="connsiteY2" fmla="*/ 229101 h 462229"/>
                  <a:gd name="connsiteX3" fmla="*/ 2532734 w 2657475"/>
                  <a:gd name="connsiteY3" fmla="*/ 229101 h 462229"/>
                  <a:gd name="connsiteX4" fmla="*/ 2532734 w 2657475"/>
                  <a:gd name="connsiteY4" fmla="*/ 395157 h 462229"/>
                  <a:gd name="connsiteX5" fmla="*/ 2469233 w 2657475"/>
                  <a:gd name="connsiteY5" fmla="*/ 458658 h 462229"/>
                  <a:gd name="connsiteX6" fmla="*/ 2215235 w 2657475"/>
                  <a:gd name="connsiteY6" fmla="*/ 458658 h 462229"/>
                  <a:gd name="connsiteX7" fmla="*/ 2151734 w 2657475"/>
                  <a:gd name="connsiteY7" fmla="*/ 395157 h 462229"/>
                  <a:gd name="connsiteX8" fmla="*/ 2151734 w 2657475"/>
                  <a:gd name="connsiteY8" fmla="*/ 229101 h 462229"/>
                  <a:gd name="connsiteX9" fmla="*/ 505228 w 2657475"/>
                  <a:gd name="connsiteY9" fmla="*/ 229101 h 462229"/>
                  <a:gd name="connsiteX10" fmla="*/ 505228 w 2657475"/>
                  <a:gd name="connsiteY10" fmla="*/ 398728 h 462229"/>
                  <a:gd name="connsiteX11" fmla="*/ 441727 w 2657475"/>
                  <a:gd name="connsiteY11" fmla="*/ 462229 h 462229"/>
                  <a:gd name="connsiteX12" fmla="*/ 187729 w 2657475"/>
                  <a:gd name="connsiteY12" fmla="*/ 462229 h 462229"/>
                  <a:gd name="connsiteX13" fmla="*/ 124228 w 2657475"/>
                  <a:gd name="connsiteY13" fmla="*/ 398728 h 462229"/>
                  <a:gd name="connsiteX14" fmla="*/ 124228 w 2657475"/>
                  <a:gd name="connsiteY14" fmla="*/ 229101 h 462229"/>
                  <a:gd name="connsiteX15" fmla="*/ 0 w 2657475"/>
                  <a:gd name="connsiteY15" fmla="*/ 229101 h 462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57475" h="462229">
                    <a:moveTo>
                      <a:pt x="0" y="0"/>
                    </a:moveTo>
                    <a:lnTo>
                      <a:pt x="2657475" y="0"/>
                    </a:lnTo>
                    <a:lnTo>
                      <a:pt x="2657475" y="229101"/>
                    </a:lnTo>
                    <a:lnTo>
                      <a:pt x="2532734" y="229101"/>
                    </a:lnTo>
                    <a:lnTo>
                      <a:pt x="2532734" y="395157"/>
                    </a:lnTo>
                    <a:cubicBezTo>
                      <a:pt x="2532734" y="430228"/>
                      <a:pt x="2504304" y="458658"/>
                      <a:pt x="2469233" y="458658"/>
                    </a:cubicBezTo>
                    <a:lnTo>
                      <a:pt x="2215235" y="458658"/>
                    </a:lnTo>
                    <a:cubicBezTo>
                      <a:pt x="2180164" y="458658"/>
                      <a:pt x="2151734" y="430228"/>
                      <a:pt x="2151734" y="395157"/>
                    </a:cubicBezTo>
                    <a:lnTo>
                      <a:pt x="2151734" y="229101"/>
                    </a:lnTo>
                    <a:lnTo>
                      <a:pt x="505228" y="229101"/>
                    </a:lnTo>
                    <a:lnTo>
                      <a:pt x="505228" y="398728"/>
                    </a:lnTo>
                    <a:cubicBezTo>
                      <a:pt x="505228" y="433799"/>
                      <a:pt x="476798" y="462229"/>
                      <a:pt x="441727" y="462229"/>
                    </a:cubicBezTo>
                    <a:lnTo>
                      <a:pt x="187729" y="462229"/>
                    </a:lnTo>
                    <a:cubicBezTo>
                      <a:pt x="152658" y="462229"/>
                      <a:pt x="124228" y="433799"/>
                      <a:pt x="124228" y="398728"/>
                    </a:cubicBezTo>
                    <a:lnTo>
                      <a:pt x="124228" y="229101"/>
                    </a:lnTo>
                    <a:lnTo>
                      <a:pt x="0" y="229101"/>
                    </a:lnTo>
                    <a:close/>
                  </a:path>
                </a:pathLst>
              </a:cu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25" name="Oval 24">
                <a:extLst>
                  <a:ext uri="{FF2B5EF4-FFF2-40B4-BE49-F238E27FC236}">
                    <a16:creationId xmlns:a16="http://schemas.microsoft.com/office/drawing/2014/main" id="{D3430838-39EB-4AF4-96B7-5E56E3A051A6}"/>
                  </a:ext>
                </a:extLst>
              </p:cNvPr>
              <p:cNvSpPr/>
              <p:nvPr/>
            </p:nvSpPr>
            <p:spPr>
              <a:xfrm>
                <a:off x="2314575" y="4085845"/>
                <a:ext cx="266700" cy="28613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26" name="Oval 25">
                <a:extLst>
                  <a:ext uri="{FF2B5EF4-FFF2-40B4-BE49-F238E27FC236}">
                    <a16:creationId xmlns:a16="http://schemas.microsoft.com/office/drawing/2014/main" id="{F12593A6-CF31-4BFD-B3CE-ED17FC648F49}"/>
                  </a:ext>
                </a:extLst>
              </p:cNvPr>
              <p:cNvSpPr/>
              <p:nvPr/>
            </p:nvSpPr>
            <p:spPr>
              <a:xfrm>
                <a:off x="4085309" y="4085655"/>
                <a:ext cx="266700" cy="28613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grpSp>
      </p:grpSp>
    </p:spTree>
    <p:extLst>
      <p:ext uri="{BB962C8B-B14F-4D97-AF65-F5344CB8AC3E}">
        <p14:creationId xmlns:p14="http://schemas.microsoft.com/office/powerpoint/2010/main" val="2335639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929E05-A73D-40D1-BD21-97F58CDC6ABE}"/>
              </a:ext>
            </a:extLst>
          </p:cNvPr>
          <p:cNvSpPr>
            <a:spLocks noGrp="1"/>
          </p:cNvSpPr>
          <p:nvPr>
            <p:ph type="title"/>
          </p:nvPr>
        </p:nvSpPr>
        <p:spPr/>
        <p:txBody>
          <a:bodyPr/>
          <a:lstStyle/>
          <a:p>
            <a:r>
              <a:rPr lang="en-US">
                <a:solidFill>
                  <a:schemeClr val="accent1">
                    <a:lumMod val="75000"/>
                  </a:schemeClr>
                </a:solidFill>
                <a:latin typeface="Arial"/>
                <a:cs typeface="Arial"/>
              </a:rPr>
              <a:t>After a Winter Storm</a:t>
            </a:r>
          </a:p>
        </p:txBody>
      </p:sp>
      <p:pic>
        <p:nvPicPr>
          <p:cNvPr id="7" name="Picture 6">
            <a:extLst>
              <a:ext uri="{FF2B5EF4-FFF2-40B4-BE49-F238E27FC236}">
                <a16:creationId xmlns:a16="http://schemas.microsoft.com/office/drawing/2014/main" id="{24D93C3A-BFB3-40B3-9A41-F55FB524AD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0252" y="1736786"/>
            <a:ext cx="3200268" cy="3664879"/>
          </a:xfrm>
          <a:prstGeom prst="rect">
            <a:avLst/>
          </a:prstGeom>
        </p:spPr>
      </p:pic>
      <p:sp>
        <p:nvSpPr>
          <p:cNvPr id="8" name="Text Placeholder 1">
            <a:extLst>
              <a:ext uri="{FF2B5EF4-FFF2-40B4-BE49-F238E27FC236}">
                <a16:creationId xmlns:a16="http://schemas.microsoft.com/office/drawing/2014/main" id="{D24C9F08-253D-4BA9-9C8E-F576F56C0315}"/>
              </a:ext>
            </a:extLst>
          </p:cNvPr>
          <p:cNvSpPr txBox="1">
            <a:spLocks/>
          </p:cNvSpPr>
          <p:nvPr/>
        </p:nvSpPr>
        <p:spPr>
          <a:xfrm>
            <a:off x="3895726" y="1138537"/>
            <a:ext cx="5039268" cy="4861377"/>
          </a:xfrm>
          <a:prstGeom prst="rect">
            <a:avLst/>
          </a:prstGeom>
        </p:spPr>
        <p:txBody>
          <a:bodyPr anchor="ctr"/>
          <a:lstStyle>
            <a:lvl1pPr marL="342891" indent="-342891" algn="l" defTabSz="457189" rtl="0" eaLnBrk="1" fontAlgn="base" hangingPunct="1">
              <a:spcBef>
                <a:spcPct val="20000"/>
              </a:spcBef>
              <a:spcAft>
                <a:spcPct val="0"/>
              </a:spcAft>
              <a:buClr>
                <a:schemeClr val="accent1"/>
              </a:buClr>
              <a:buSzPct val="75000"/>
              <a:buFont typeface="Wingdings" pitchFamily="2" charset="2"/>
              <a:buChar char="§"/>
              <a:defRPr sz="2800">
                <a:solidFill>
                  <a:srgbClr val="6D6E70"/>
                </a:solidFill>
                <a:latin typeface="Arial" panose="020B0604020202020204" pitchFamily="34" charset="0"/>
                <a:ea typeface="+mn-ea"/>
                <a:cs typeface="Arial" panose="020B0604020202020204" pitchFamily="34" charset="0"/>
              </a:defRPr>
            </a:lvl1pPr>
            <a:lvl2pPr marL="742932" indent="-285744" algn="l" defTabSz="457189" rtl="0" eaLnBrk="1" fontAlgn="base" hangingPunct="1">
              <a:spcBef>
                <a:spcPct val="20000"/>
              </a:spcBef>
              <a:spcAft>
                <a:spcPct val="0"/>
              </a:spcAft>
              <a:buClr>
                <a:schemeClr val="accent1"/>
              </a:buClr>
              <a:buSzPct val="75000"/>
              <a:buFont typeface="Wingdings" pitchFamily="2" charset="2"/>
              <a:buChar char="§"/>
              <a:defRPr sz="2800">
                <a:solidFill>
                  <a:srgbClr val="6D6E70"/>
                </a:solidFill>
                <a:latin typeface="Arial" panose="020B0604020202020204" pitchFamily="34" charset="0"/>
                <a:cs typeface="Arial" panose="020B0604020202020204" pitchFamily="34" charset="0"/>
              </a:defRPr>
            </a:lvl2pPr>
            <a:lvl3pPr marL="1142971" indent="-228594" algn="l" defTabSz="457189" rtl="0" eaLnBrk="1" fontAlgn="base" hangingPunct="1">
              <a:spcBef>
                <a:spcPct val="20000"/>
              </a:spcBef>
              <a:spcAft>
                <a:spcPct val="0"/>
              </a:spcAft>
              <a:buClr>
                <a:schemeClr val="accent1"/>
              </a:buClr>
              <a:buSzPct val="75000"/>
              <a:buFont typeface="Wingdings" pitchFamily="2" charset="2"/>
              <a:buChar char="§"/>
              <a:defRPr sz="2200">
                <a:solidFill>
                  <a:srgbClr val="6D6E70"/>
                </a:solidFill>
                <a:latin typeface="Arial" panose="020B0604020202020204" pitchFamily="34" charset="0"/>
                <a:cs typeface="Arial" panose="020B0604020202020204" pitchFamily="34" charset="0"/>
              </a:defRPr>
            </a:lvl3pPr>
            <a:lvl4pPr marL="1600160"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rgbClr val="6D6E70"/>
                </a:solidFill>
                <a:latin typeface="Arial" panose="020B0604020202020204" pitchFamily="34" charset="0"/>
                <a:cs typeface="Arial" panose="020B0604020202020204" pitchFamily="34" charset="0"/>
              </a:defRPr>
            </a:lvl4pPr>
            <a:lvl5pPr marL="2057349" indent="-228594" algn="l" defTabSz="457189" rtl="0" eaLnBrk="1" fontAlgn="base" hangingPunct="1">
              <a:spcBef>
                <a:spcPct val="20000"/>
              </a:spcBef>
              <a:spcAft>
                <a:spcPct val="0"/>
              </a:spcAft>
              <a:buClr>
                <a:schemeClr val="accent1"/>
              </a:buClr>
              <a:buSzPct val="75000"/>
              <a:buFont typeface="Wingdings" pitchFamily="2" charset="2"/>
              <a:buChar char="§"/>
              <a:defRPr sz="1800">
                <a:solidFill>
                  <a:srgbClr val="6D6E70"/>
                </a:solidFill>
                <a:latin typeface="Arial" panose="020B0604020202020204" pitchFamily="34" charset="0"/>
                <a:cs typeface="Arial" panose="020B0604020202020204" pitchFamily="34" charset="0"/>
              </a:defRPr>
            </a:lvl5pPr>
            <a:lvl6pPr marL="2514537"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971726"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428914"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886103" indent="-228594" algn="l" defTabSz="457189"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a:lstStyle>
          <a:p>
            <a:pPr marL="342891" marR="0" lvl="0" indent="-342891" algn="l" defTabSz="457189" rtl="0" eaLnBrk="1" fontAlgn="base" latinLnBrk="0" hangingPunct="1">
              <a:lnSpc>
                <a:spcPct val="100000"/>
              </a:lnSpc>
              <a:spcBef>
                <a:spcPts val="1200"/>
              </a:spcBef>
              <a:spcAft>
                <a:spcPts val="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Let others know you’re safe.</a:t>
            </a:r>
          </a:p>
          <a:p>
            <a:pPr marL="342891" marR="0" lvl="0" indent="-342891" algn="l" defTabSz="457189" rtl="0" eaLnBrk="1" fontAlgn="base" latinLnBrk="0" hangingPunct="1">
              <a:lnSpc>
                <a:spcPct val="100000"/>
              </a:lnSpc>
              <a:spcBef>
                <a:spcPts val="1200"/>
              </a:spcBef>
              <a:spcAft>
                <a:spcPts val="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Use extra care while driving.</a:t>
            </a:r>
          </a:p>
          <a:p>
            <a:pPr marL="342891" marR="0" lvl="0" indent="-342891" algn="l" defTabSz="457189" rtl="0" eaLnBrk="1" fontAlgn="base" latinLnBrk="0" hangingPunct="1">
              <a:lnSpc>
                <a:spcPct val="100000"/>
              </a:lnSpc>
              <a:spcBef>
                <a:spcPts val="1200"/>
              </a:spcBef>
              <a:spcAft>
                <a:spcPts val="0"/>
              </a:spcAft>
              <a:buClr>
                <a:srgbClr val="D33320"/>
              </a:buClr>
              <a:buSzPct val="75000"/>
              <a:buFont typeface="Wingdings" pitchFamily="2" charset="2"/>
              <a:buChar char="§"/>
              <a:tabLst/>
              <a:defRPr/>
            </a:pPr>
            <a:r>
              <a:rPr kumimoji="0" lang="en-US" sz="28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When in doubt, throw it out!</a:t>
            </a:r>
          </a:p>
          <a:p>
            <a:pPr marL="342891" marR="0" lvl="0" indent="-342891" algn="l" defTabSz="457189" rtl="0" eaLnBrk="1" fontAlgn="base" latinLnBrk="0" hangingPunct="1">
              <a:lnSpc>
                <a:spcPct val="100000"/>
              </a:lnSpc>
              <a:spcBef>
                <a:spcPts val="1200"/>
              </a:spcBef>
              <a:spcAft>
                <a:spcPts val="0"/>
              </a:spcAft>
              <a:buClr>
                <a:srgbClr val="D33320"/>
              </a:buClr>
              <a:buSzPct val="75000"/>
              <a:buFont typeface="Wingdings" pitchFamily="2" charset="2"/>
              <a:buChar char="§"/>
              <a:tabLst/>
              <a:defRPr/>
            </a:pPr>
            <a:r>
              <a:rPr kumimoji="0" lang="en-US" sz="28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Offer assistance where possible.</a:t>
            </a:r>
          </a:p>
          <a:p>
            <a:pPr marL="342891" marR="0" lvl="0" indent="-342891" algn="l" defTabSz="457189" rtl="0" eaLnBrk="1" fontAlgn="base" latinLnBrk="0" hangingPunct="1">
              <a:lnSpc>
                <a:spcPct val="100000"/>
              </a:lnSpc>
              <a:spcBef>
                <a:spcPts val="1200"/>
              </a:spcBef>
              <a:spcAft>
                <a:spcPts val="0"/>
              </a:spcAft>
              <a:buClr>
                <a:srgbClr val="D33320"/>
              </a:buClr>
              <a:buSzPct val="75000"/>
              <a:buFont typeface="Wingdings" pitchFamily="2" charset="2"/>
              <a:buChar char="§"/>
              <a:tabLst/>
              <a:defRPr/>
            </a:pPr>
            <a:r>
              <a:rPr kumimoji="0" lang="en-US" sz="2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Monitor local news and NOAA radio.</a:t>
            </a:r>
          </a:p>
        </p:txBody>
      </p:sp>
    </p:spTree>
    <p:extLst>
      <p:ext uri="{BB962C8B-B14F-4D97-AF65-F5344CB8AC3E}">
        <p14:creationId xmlns:p14="http://schemas.microsoft.com/office/powerpoint/2010/main" val="3747184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26595D8B-C19E-45CA-AE49-50ADEDDD7858}"/>
              </a:ext>
            </a:extLst>
          </p:cNvPr>
          <p:cNvSpPr>
            <a:spLocks noGrp="1"/>
          </p:cNvSpPr>
          <p:nvPr>
            <p:ph type="body" sz="quarter" idx="13"/>
          </p:nvPr>
        </p:nvSpPr>
        <p:spPr>
          <a:xfrm>
            <a:off x="4099560" y="1152526"/>
            <a:ext cx="4630287" cy="4868865"/>
          </a:xfrm>
        </p:spPr>
        <p:txBody>
          <a:bodyPr anchor="ctr">
            <a:normAutofit fontScale="92500" lnSpcReduction="10000"/>
          </a:bodyPr>
          <a:lstStyle/>
          <a:p>
            <a:pPr>
              <a:spcBef>
                <a:spcPts val="1200"/>
              </a:spcBef>
              <a:spcAft>
                <a:spcPts val="0"/>
              </a:spcAft>
            </a:pPr>
            <a:r>
              <a:rPr lang="en-US"/>
              <a:t>Prevent frozen pipes.</a:t>
            </a:r>
          </a:p>
          <a:p>
            <a:pPr>
              <a:spcBef>
                <a:spcPts val="1200"/>
              </a:spcBef>
              <a:spcAft>
                <a:spcPts val="0"/>
              </a:spcAft>
            </a:pPr>
            <a:r>
              <a:rPr lang="en-US"/>
              <a:t>Add insulation to keep cold air out.</a:t>
            </a:r>
          </a:p>
          <a:p>
            <a:pPr>
              <a:spcBef>
                <a:spcPts val="1200"/>
              </a:spcBef>
              <a:spcAft>
                <a:spcPts val="0"/>
              </a:spcAft>
            </a:pPr>
            <a:r>
              <a:rPr lang="en-US"/>
              <a:t>Ensure heating equipment is properly ventilated.</a:t>
            </a:r>
          </a:p>
          <a:p>
            <a:pPr>
              <a:spcBef>
                <a:spcPts val="1200"/>
              </a:spcBef>
              <a:spcAft>
                <a:spcPts val="0"/>
              </a:spcAft>
            </a:pPr>
            <a:r>
              <a:rPr lang="en-US"/>
              <a:t>3 feet from the heat!</a:t>
            </a:r>
          </a:p>
          <a:p>
            <a:pPr>
              <a:spcBef>
                <a:spcPts val="1200"/>
              </a:spcBef>
              <a:spcAft>
                <a:spcPts val="0"/>
              </a:spcAft>
            </a:pPr>
            <a:r>
              <a:rPr lang="en-US"/>
              <a:t>Keep extra heating material on hand.</a:t>
            </a:r>
          </a:p>
          <a:p>
            <a:pPr>
              <a:spcBef>
                <a:spcPts val="1200"/>
              </a:spcBef>
              <a:spcAft>
                <a:spcPts val="0"/>
              </a:spcAft>
            </a:pPr>
            <a:r>
              <a:rPr lang="en-US"/>
              <a:t>Generators can be a valuable tool but make sure they are outside and properly ventilated </a:t>
            </a:r>
          </a:p>
        </p:txBody>
      </p:sp>
      <p:sp>
        <p:nvSpPr>
          <p:cNvPr id="3" name="Title 2">
            <a:extLst>
              <a:ext uri="{FF2B5EF4-FFF2-40B4-BE49-F238E27FC236}">
                <a16:creationId xmlns:a16="http://schemas.microsoft.com/office/drawing/2014/main" id="{59929E05-A73D-40D1-BD21-97F58CDC6ABE}"/>
              </a:ext>
            </a:extLst>
          </p:cNvPr>
          <p:cNvSpPr>
            <a:spLocks noGrp="1"/>
          </p:cNvSpPr>
          <p:nvPr>
            <p:ph type="title"/>
          </p:nvPr>
        </p:nvSpPr>
        <p:spPr/>
        <p:txBody>
          <a:bodyPr/>
          <a:lstStyle/>
          <a:p>
            <a:r>
              <a:rPr lang="en-US">
                <a:solidFill>
                  <a:schemeClr val="accent1">
                    <a:lumMod val="75000"/>
                  </a:schemeClr>
                </a:solidFill>
                <a:latin typeface="Arial"/>
                <a:cs typeface="Arial"/>
              </a:rPr>
              <a:t>Protect Your Home</a:t>
            </a:r>
          </a:p>
        </p:txBody>
      </p:sp>
      <p:pic>
        <p:nvPicPr>
          <p:cNvPr id="9" name="Picture 8">
            <a:extLst>
              <a:ext uri="{FF2B5EF4-FFF2-40B4-BE49-F238E27FC236}">
                <a16:creationId xmlns:a16="http://schemas.microsoft.com/office/drawing/2014/main" id="{437DC9A7-D3BA-43A5-A8C2-8EE9AF4147F5}"/>
              </a:ext>
            </a:extLst>
          </p:cNvPr>
          <p:cNvPicPr>
            <a:picLocks noChangeAspect="1"/>
          </p:cNvPicPr>
          <p:nvPr/>
        </p:nvPicPr>
        <p:blipFill>
          <a:blip r:embed="rId3"/>
          <a:stretch>
            <a:fillRect/>
          </a:stretch>
        </p:blipFill>
        <p:spPr>
          <a:xfrm>
            <a:off x="490251" y="1243536"/>
            <a:ext cx="3398518" cy="2265679"/>
          </a:xfrm>
          <a:prstGeom prst="rect">
            <a:avLst/>
          </a:prstGeom>
        </p:spPr>
      </p:pic>
      <p:pic>
        <p:nvPicPr>
          <p:cNvPr id="10" name="Picture 9">
            <a:extLst>
              <a:ext uri="{FF2B5EF4-FFF2-40B4-BE49-F238E27FC236}">
                <a16:creationId xmlns:a16="http://schemas.microsoft.com/office/drawing/2014/main" id="{9E5D51AE-A0D4-4674-8A74-591B9C041B81}"/>
              </a:ext>
            </a:extLst>
          </p:cNvPr>
          <p:cNvPicPr>
            <a:picLocks noChangeAspect="1"/>
          </p:cNvPicPr>
          <p:nvPr/>
        </p:nvPicPr>
        <p:blipFill>
          <a:blip r:embed="rId4"/>
          <a:stretch>
            <a:fillRect/>
          </a:stretch>
        </p:blipFill>
        <p:spPr>
          <a:xfrm>
            <a:off x="490251" y="3629238"/>
            <a:ext cx="3398519" cy="2265679"/>
          </a:xfrm>
          <a:prstGeom prst="rect">
            <a:avLst/>
          </a:prstGeom>
        </p:spPr>
      </p:pic>
    </p:spTree>
    <p:extLst>
      <p:ext uri="{BB962C8B-B14F-4D97-AF65-F5344CB8AC3E}">
        <p14:creationId xmlns:p14="http://schemas.microsoft.com/office/powerpoint/2010/main" val="454784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929E05-A73D-40D1-BD21-97F58CDC6ABE}"/>
              </a:ext>
            </a:extLst>
          </p:cNvPr>
          <p:cNvSpPr>
            <a:spLocks noGrp="1"/>
          </p:cNvSpPr>
          <p:nvPr>
            <p:ph type="title"/>
          </p:nvPr>
        </p:nvSpPr>
        <p:spPr/>
        <p:txBody>
          <a:bodyPr/>
          <a:lstStyle/>
          <a:p>
            <a:r>
              <a:rPr lang="en-US">
                <a:solidFill>
                  <a:schemeClr val="accent1">
                    <a:lumMod val="75000"/>
                  </a:schemeClr>
                </a:solidFill>
                <a:latin typeface="Arial"/>
                <a:cs typeface="Arial"/>
              </a:rPr>
              <a:t>Winter Storm Alerts</a:t>
            </a:r>
          </a:p>
        </p:txBody>
      </p:sp>
      <p:sp>
        <p:nvSpPr>
          <p:cNvPr id="24" name="Rectangle 23">
            <a:extLst>
              <a:ext uri="{FF2B5EF4-FFF2-40B4-BE49-F238E27FC236}">
                <a16:creationId xmlns:a16="http://schemas.microsoft.com/office/drawing/2014/main" id="{4C3D25EC-FDFA-446C-8FAA-ABD967FF9E37}"/>
              </a:ext>
            </a:extLst>
          </p:cNvPr>
          <p:cNvSpPr/>
          <p:nvPr/>
        </p:nvSpPr>
        <p:spPr>
          <a:xfrm>
            <a:off x="3246119" y="1205497"/>
            <a:ext cx="2651760" cy="914400"/>
          </a:xfrm>
          <a:prstGeom prst="rect">
            <a:avLst/>
          </a:prstGeom>
          <a:solidFill>
            <a:srgbClr val="004B79"/>
          </a:solidFill>
          <a:ln>
            <a:solidFill>
              <a:srgbClr val="004B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lack" panose="020B0A04020102020204" pitchFamily="34" charset="0"/>
                <a:ea typeface="+mn-ea"/>
                <a:cs typeface="Arial"/>
              </a:rPr>
              <a:t>Watch</a:t>
            </a:r>
          </a:p>
        </p:txBody>
      </p:sp>
      <p:grpSp>
        <p:nvGrpSpPr>
          <p:cNvPr id="4" name="Group 3">
            <a:extLst>
              <a:ext uri="{FF2B5EF4-FFF2-40B4-BE49-F238E27FC236}">
                <a16:creationId xmlns:a16="http://schemas.microsoft.com/office/drawing/2014/main" id="{5B75898F-8C88-4A45-B79D-910E6C76E49A}"/>
              </a:ext>
            </a:extLst>
          </p:cNvPr>
          <p:cNvGrpSpPr/>
          <p:nvPr/>
        </p:nvGrpSpPr>
        <p:grpSpPr>
          <a:xfrm>
            <a:off x="3234618" y="2119365"/>
            <a:ext cx="2829091" cy="3919450"/>
            <a:chOff x="3234618" y="2119365"/>
            <a:chExt cx="2829091" cy="3919450"/>
          </a:xfrm>
        </p:grpSpPr>
        <p:sp>
          <p:nvSpPr>
            <p:cNvPr id="22" name="Rectangle 21">
              <a:extLst>
                <a:ext uri="{FF2B5EF4-FFF2-40B4-BE49-F238E27FC236}">
                  <a16:creationId xmlns:a16="http://schemas.microsoft.com/office/drawing/2014/main" id="{4280A933-9956-4DF3-BD8D-98D168A8B9A1}"/>
                </a:ext>
              </a:extLst>
            </p:cNvPr>
            <p:cNvSpPr/>
            <p:nvPr/>
          </p:nvSpPr>
          <p:spPr>
            <a:xfrm>
              <a:off x="4450813" y="3244334"/>
              <a:ext cx="24237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itchFamily="34" charset="0"/>
                </a:rPr>
                <a:t> </a:t>
              </a:r>
              <a:endParaRPr kumimoji="0" lang="en-US" sz="1800" b="0" i="0" u="none" strike="noStrike" kern="1200" cap="none" spc="0" normalizeH="0" baseline="0" noProof="0">
                <a:ln>
                  <a:noFill/>
                </a:ln>
                <a:solidFill>
                  <a:srgbClr val="6D6E70"/>
                </a:solidFill>
                <a:effectLst/>
                <a:uLnTx/>
                <a:uFillTx/>
                <a:latin typeface="Arial" pitchFamily="34" charset="0"/>
                <a:ea typeface="+mn-ea"/>
                <a:cs typeface="Arial" pitchFamily="34" charset="0"/>
              </a:endParaRPr>
            </a:p>
          </p:txBody>
        </p:sp>
        <p:sp>
          <p:nvSpPr>
            <p:cNvPr id="26" name="Rectangle 25">
              <a:extLst>
                <a:ext uri="{FF2B5EF4-FFF2-40B4-BE49-F238E27FC236}">
                  <a16:creationId xmlns:a16="http://schemas.microsoft.com/office/drawing/2014/main" id="{B4477F9A-0855-412D-A42A-BB811B34FA34}"/>
                </a:ext>
              </a:extLst>
            </p:cNvPr>
            <p:cNvSpPr/>
            <p:nvPr/>
          </p:nvSpPr>
          <p:spPr>
            <a:xfrm>
              <a:off x="3246119" y="2119365"/>
              <a:ext cx="2651760" cy="1350372"/>
            </a:xfrm>
            <a:prstGeom prst="rect">
              <a:avLst/>
            </a:prstGeom>
            <a:noFill/>
            <a:ln>
              <a:solidFill>
                <a:srgbClr val="004B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B79"/>
                  </a:solidFill>
                  <a:effectLst/>
                  <a:uLnTx/>
                  <a:uFillTx/>
                  <a:latin typeface="Arial"/>
                  <a:ea typeface="+mn-ea"/>
                  <a:cs typeface="Arial"/>
                </a:rPr>
                <a:t>Winter storm possible in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B79"/>
                  </a:solidFill>
                  <a:effectLst/>
                  <a:uLnTx/>
                  <a:uFillTx/>
                  <a:latin typeface="Arial"/>
                  <a:ea typeface="+mn-ea"/>
                  <a:cs typeface="Arial"/>
                </a:rPr>
                <a:t>36-48 hours</a:t>
              </a:r>
            </a:p>
          </p:txBody>
        </p:sp>
        <p:sp>
          <p:nvSpPr>
            <p:cNvPr id="27" name="Rectangle 26">
              <a:extLst>
                <a:ext uri="{FF2B5EF4-FFF2-40B4-BE49-F238E27FC236}">
                  <a16:creationId xmlns:a16="http://schemas.microsoft.com/office/drawing/2014/main" id="{801B7BFA-2977-4409-A4C2-EF60ABAFA24B}"/>
                </a:ext>
              </a:extLst>
            </p:cNvPr>
            <p:cNvSpPr/>
            <p:nvPr/>
          </p:nvSpPr>
          <p:spPr>
            <a:xfrm>
              <a:off x="3246118" y="3578629"/>
              <a:ext cx="2817591" cy="2460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ts val="1200"/>
                </a:spcBef>
                <a:spcAft>
                  <a:spcPct val="0"/>
                </a:spcAft>
                <a:buClr>
                  <a:srgbClr val="ED1B2E"/>
                </a:buClr>
                <a:buSzTx/>
                <a:buFontTx/>
                <a:buNone/>
                <a:tabLst/>
                <a:defRPr/>
              </a:pPr>
              <a:r>
                <a:rPr kumimoji="0" lang="en-US" sz="2000" b="0" i="0" u="none" strike="noStrike" kern="1200" cap="none" spc="0" normalizeH="0" baseline="0" noProof="0">
                  <a:ln>
                    <a:noFill/>
                  </a:ln>
                  <a:solidFill>
                    <a:srgbClr val="FF0000"/>
                  </a:solidFill>
                  <a:effectLst/>
                  <a:uLnTx/>
                  <a:uFillTx/>
                  <a:latin typeface="Arial"/>
                  <a:ea typeface="+mn-ea"/>
                  <a:cs typeface="Arial"/>
                </a:rPr>
                <a:t>Significant snow, sleet, ice, and/or wind possible</a:t>
              </a:r>
            </a:p>
            <a:p>
              <a:pPr marL="228600" marR="0" lvl="0" indent="-228600" algn="l" defTabSz="914400" rtl="0" eaLnBrk="1" fontAlgn="base" latinLnBrk="0" hangingPunct="1">
                <a:lnSpc>
                  <a:spcPct val="100000"/>
                </a:lnSpc>
                <a:spcBef>
                  <a:spcPts val="1200"/>
                </a:spcBef>
                <a:spcAft>
                  <a:spcPct val="0"/>
                </a:spcAft>
                <a:buClr>
                  <a:srgbClr val="ED1B2E"/>
                </a:buClr>
                <a:buSzTx/>
                <a:buFont typeface="Wingdings" panose="05000000000000000000" pitchFamily="2" charset="2"/>
                <a:buChar char="§"/>
                <a:tabLst/>
                <a:defRPr/>
              </a:pPr>
              <a:r>
                <a:rPr kumimoji="0" lang="en-US" sz="2400" b="0" i="0" u="none" strike="noStrike" kern="1200" cap="none" spc="0" normalizeH="0" baseline="0" noProof="0">
                  <a:ln>
                    <a:noFill/>
                  </a:ln>
                  <a:solidFill>
                    <a:schemeClr val="tx1"/>
                  </a:solidFill>
                  <a:effectLst/>
                  <a:uLnTx/>
                  <a:uFillTx/>
                  <a:latin typeface="Arial"/>
                  <a:ea typeface="+mn-ea"/>
                  <a:cs typeface="Arial"/>
                </a:rPr>
                <a:t>Be ready.</a:t>
              </a:r>
            </a:p>
            <a:p>
              <a:pPr marL="228600" marR="0" lvl="0" indent="-228600" algn="l" defTabSz="914400" rtl="0" eaLnBrk="1" fontAlgn="base" latinLnBrk="0" hangingPunct="1">
                <a:lnSpc>
                  <a:spcPct val="100000"/>
                </a:lnSpc>
                <a:spcBef>
                  <a:spcPts val="1200"/>
                </a:spcBef>
                <a:spcAft>
                  <a:spcPct val="0"/>
                </a:spcAft>
                <a:buClr>
                  <a:srgbClr val="ED1B2E"/>
                </a:buClr>
                <a:buSzTx/>
                <a:buFont typeface="Wingdings" panose="05000000000000000000" pitchFamily="2" charset="2"/>
                <a:buChar char="§"/>
                <a:tabLst/>
                <a:defRPr/>
              </a:pPr>
              <a:r>
                <a:rPr kumimoji="0" lang="en-US" sz="2400" b="0" i="0" u="none" strike="noStrike" kern="1200" cap="none" spc="0" normalizeH="0" baseline="0" noProof="0">
                  <a:ln>
                    <a:noFill/>
                  </a:ln>
                  <a:solidFill>
                    <a:schemeClr val="tx1"/>
                  </a:solidFill>
                  <a:effectLst/>
                  <a:uLnTx/>
                  <a:uFillTx/>
                  <a:latin typeface="Arial"/>
                  <a:ea typeface="+mn-ea"/>
                  <a:cs typeface="Arial"/>
                </a:rPr>
                <a:t>Monitor updates.</a:t>
              </a:r>
            </a:p>
          </p:txBody>
        </p:sp>
        <p:cxnSp>
          <p:nvCxnSpPr>
            <p:cNvPr id="28" name="Straight Connector 27">
              <a:extLst>
                <a:ext uri="{FF2B5EF4-FFF2-40B4-BE49-F238E27FC236}">
                  <a16:creationId xmlns:a16="http://schemas.microsoft.com/office/drawing/2014/main" id="{5ED195CE-A7A9-4371-83FA-48DAFC83015C}"/>
                </a:ext>
              </a:extLst>
            </p:cNvPr>
            <p:cNvCxnSpPr>
              <a:cxnSpLocks/>
            </p:cNvCxnSpPr>
            <p:nvPr/>
          </p:nvCxnSpPr>
          <p:spPr>
            <a:xfrm flipH="1">
              <a:off x="3234618" y="3464989"/>
              <a:ext cx="5750" cy="2573826"/>
            </a:xfrm>
            <a:prstGeom prst="line">
              <a:avLst/>
            </a:prstGeom>
            <a:ln>
              <a:solidFill>
                <a:srgbClr val="004B79"/>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16CDA49-25B8-4EBF-950D-5F83883023E6}"/>
                </a:ext>
              </a:extLst>
            </p:cNvPr>
            <p:cNvCxnSpPr>
              <a:cxnSpLocks/>
            </p:cNvCxnSpPr>
            <p:nvPr/>
          </p:nvCxnSpPr>
          <p:spPr>
            <a:xfrm>
              <a:off x="5903630" y="3464989"/>
              <a:ext cx="5751" cy="2573826"/>
            </a:xfrm>
            <a:prstGeom prst="line">
              <a:avLst/>
            </a:prstGeom>
            <a:ln>
              <a:solidFill>
                <a:srgbClr val="004B79"/>
              </a:solidFill>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C71F40E9-DDBF-423A-8754-802A837BCB17}"/>
              </a:ext>
            </a:extLst>
          </p:cNvPr>
          <p:cNvSpPr/>
          <p:nvPr/>
        </p:nvSpPr>
        <p:spPr>
          <a:xfrm>
            <a:off x="455776" y="1205497"/>
            <a:ext cx="2651760" cy="914400"/>
          </a:xfrm>
          <a:prstGeom prst="rect">
            <a:avLst/>
          </a:prstGeom>
          <a:solidFill>
            <a:srgbClr val="004B79"/>
          </a:solidFill>
          <a:ln>
            <a:solidFill>
              <a:srgbClr val="004B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lack" panose="020B0A04020102020204" pitchFamily="34" charset="0"/>
                <a:ea typeface="+mn-ea"/>
                <a:cs typeface="Arial"/>
              </a:rPr>
              <a:t>Advisory</a:t>
            </a:r>
          </a:p>
        </p:txBody>
      </p:sp>
      <p:grpSp>
        <p:nvGrpSpPr>
          <p:cNvPr id="2" name="Group 1">
            <a:extLst>
              <a:ext uri="{FF2B5EF4-FFF2-40B4-BE49-F238E27FC236}">
                <a16:creationId xmlns:a16="http://schemas.microsoft.com/office/drawing/2014/main" id="{0E599691-3628-4630-91C6-9FF81EF2CBC4}"/>
              </a:ext>
            </a:extLst>
          </p:cNvPr>
          <p:cNvGrpSpPr/>
          <p:nvPr/>
        </p:nvGrpSpPr>
        <p:grpSpPr>
          <a:xfrm>
            <a:off x="444275" y="2134336"/>
            <a:ext cx="2784591" cy="3911965"/>
            <a:chOff x="444275" y="2134336"/>
            <a:chExt cx="2784591" cy="3911965"/>
          </a:xfrm>
        </p:grpSpPr>
        <p:sp>
          <p:nvSpPr>
            <p:cNvPr id="31" name="Rectangle 30">
              <a:extLst>
                <a:ext uri="{FF2B5EF4-FFF2-40B4-BE49-F238E27FC236}">
                  <a16:creationId xmlns:a16="http://schemas.microsoft.com/office/drawing/2014/main" id="{458B7B39-FA59-4D76-8B7B-29B6A607B40A}"/>
                </a:ext>
              </a:extLst>
            </p:cNvPr>
            <p:cNvSpPr/>
            <p:nvPr/>
          </p:nvSpPr>
          <p:spPr>
            <a:xfrm>
              <a:off x="455775" y="3586114"/>
              <a:ext cx="2773091" cy="2460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ts val="1200"/>
                </a:spcBef>
                <a:spcAft>
                  <a:spcPct val="0"/>
                </a:spcAft>
                <a:buClr>
                  <a:srgbClr val="ED1B2E"/>
                </a:buClr>
                <a:buSzTx/>
                <a:buFontTx/>
                <a:buNone/>
                <a:tabLst/>
                <a:defRPr/>
              </a:pPr>
              <a:r>
                <a:rPr kumimoji="0" lang="en-US" sz="2000" b="0" i="0" u="none" strike="noStrike" kern="1200" cap="none" spc="0" normalizeH="0" baseline="0" noProof="0">
                  <a:ln>
                    <a:noFill/>
                  </a:ln>
                  <a:solidFill>
                    <a:srgbClr val="FF0000"/>
                  </a:solidFill>
                  <a:effectLst/>
                  <a:uLnTx/>
                  <a:uFillTx/>
                  <a:latin typeface="Arial"/>
                  <a:ea typeface="+mn-ea"/>
                  <a:cs typeface="Arial"/>
                </a:rPr>
                <a:t>Inconveniences expected</a:t>
              </a:r>
            </a:p>
            <a:p>
              <a:pPr marL="228600" marR="0" lvl="0" indent="-228600" algn="l" defTabSz="914400" rtl="0" eaLnBrk="1" fontAlgn="base" latinLnBrk="0" hangingPunct="1">
                <a:lnSpc>
                  <a:spcPct val="100000"/>
                </a:lnSpc>
                <a:spcBef>
                  <a:spcPts val="1200"/>
                </a:spcBef>
                <a:spcAft>
                  <a:spcPct val="0"/>
                </a:spcAft>
                <a:buClr>
                  <a:srgbClr val="ED1B2E"/>
                </a:buClr>
                <a:buSzTx/>
                <a:buFont typeface="Wingdings" panose="05000000000000000000" pitchFamily="2" charset="2"/>
                <a:buChar char="§"/>
                <a:tabLst/>
                <a:defRPr/>
              </a:pPr>
              <a:r>
                <a:rPr kumimoji="0" lang="en-US" sz="2400" b="0" i="0" u="none" strike="noStrike" kern="1200" cap="none" spc="0" normalizeH="0" baseline="0" noProof="0">
                  <a:ln>
                    <a:noFill/>
                  </a:ln>
                  <a:solidFill>
                    <a:schemeClr val="tx1"/>
                  </a:solidFill>
                  <a:effectLst/>
                  <a:uLnTx/>
                  <a:uFillTx/>
                  <a:latin typeface="Arial"/>
                  <a:ea typeface="+mn-ea"/>
                  <a:cs typeface="Arial"/>
                </a:rPr>
                <a:t>Be aware.</a:t>
              </a:r>
            </a:p>
            <a:p>
              <a:pPr marL="228600" marR="0" lvl="0" indent="-228600" algn="l" defTabSz="914400" rtl="0" eaLnBrk="1" fontAlgn="base" latinLnBrk="0" hangingPunct="1">
                <a:lnSpc>
                  <a:spcPct val="100000"/>
                </a:lnSpc>
                <a:spcBef>
                  <a:spcPts val="1200"/>
                </a:spcBef>
                <a:spcAft>
                  <a:spcPct val="0"/>
                </a:spcAft>
                <a:buClr>
                  <a:srgbClr val="ED1B2E"/>
                </a:buClr>
                <a:buSzTx/>
                <a:buFont typeface="Wingdings" panose="05000000000000000000" pitchFamily="2" charset="2"/>
                <a:buChar char="§"/>
                <a:tabLst/>
                <a:defRPr/>
              </a:pPr>
              <a:r>
                <a:rPr kumimoji="0" lang="en-US" sz="2400" b="0" i="0" u="none" strike="noStrike" kern="1200" cap="none" spc="0" normalizeH="0" baseline="0" noProof="0">
                  <a:ln>
                    <a:noFill/>
                  </a:ln>
                  <a:solidFill>
                    <a:schemeClr val="tx1"/>
                  </a:solidFill>
                  <a:effectLst/>
                  <a:uLnTx/>
                  <a:uFillTx/>
                  <a:latin typeface="Arial"/>
                  <a:ea typeface="+mn-ea"/>
                  <a:cs typeface="Arial"/>
                </a:rPr>
                <a:t>Exercise caution.</a:t>
              </a:r>
            </a:p>
            <a:p>
              <a:pPr marL="228600" marR="0" lvl="0" indent="-228600" algn="l" defTabSz="914400" rtl="0" eaLnBrk="1" fontAlgn="base" latinLnBrk="0" hangingPunct="1">
                <a:lnSpc>
                  <a:spcPct val="100000"/>
                </a:lnSpc>
                <a:spcBef>
                  <a:spcPts val="1200"/>
                </a:spcBef>
                <a:spcAft>
                  <a:spcPct val="0"/>
                </a:spcAft>
                <a:buClr>
                  <a:srgbClr val="ED1B2E"/>
                </a:buClr>
                <a:buSzTx/>
                <a:buFont typeface="Wingdings" panose="05000000000000000000" pitchFamily="2" charset="2"/>
                <a:buChar char="§"/>
                <a:tabLst/>
                <a:defRPr/>
              </a:pPr>
              <a:r>
                <a:rPr kumimoji="0" lang="en-US" sz="2400" b="0" i="0" u="none" strike="noStrike" kern="1200" cap="none" spc="0" normalizeH="0" baseline="0" noProof="0">
                  <a:ln>
                    <a:noFill/>
                  </a:ln>
                  <a:solidFill>
                    <a:schemeClr val="tx1"/>
                  </a:solidFill>
                  <a:effectLst/>
                  <a:uLnTx/>
                  <a:uFillTx/>
                  <a:latin typeface="Arial"/>
                  <a:ea typeface="+mn-ea"/>
                  <a:cs typeface="Arial"/>
                </a:rPr>
                <a:t>Monitor updates</a:t>
              </a:r>
              <a:r>
                <a:rPr kumimoji="0" lang="en-US" sz="2400" b="0" i="0" u="none" strike="noStrike" kern="1200" cap="none" spc="0" normalizeH="0" baseline="0" noProof="0">
                  <a:ln>
                    <a:noFill/>
                  </a:ln>
                  <a:solidFill>
                    <a:srgbClr val="6D6E70"/>
                  </a:solidFill>
                  <a:effectLst/>
                  <a:uLnTx/>
                  <a:uFillTx/>
                  <a:latin typeface="Arial"/>
                  <a:ea typeface="+mn-ea"/>
                  <a:cs typeface="Arial"/>
                </a:rPr>
                <a:t>.</a:t>
              </a:r>
            </a:p>
          </p:txBody>
        </p:sp>
        <p:sp>
          <p:nvSpPr>
            <p:cNvPr id="33" name="Rectangle 32">
              <a:extLst>
                <a:ext uri="{FF2B5EF4-FFF2-40B4-BE49-F238E27FC236}">
                  <a16:creationId xmlns:a16="http://schemas.microsoft.com/office/drawing/2014/main" id="{76530167-909F-4DC7-A0D4-60A1F78FD5B1}"/>
                </a:ext>
              </a:extLst>
            </p:cNvPr>
            <p:cNvSpPr/>
            <p:nvPr/>
          </p:nvSpPr>
          <p:spPr>
            <a:xfrm>
              <a:off x="455776" y="2134336"/>
              <a:ext cx="2651760" cy="1342887"/>
            </a:xfrm>
            <a:prstGeom prst="rect">
              <a:avLst/>
            </a:prstGeom>
            <a:noFill/>
            <a:ln>
              <a:solidFill>
                <a:srgbClr val="004B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B79"/>
                  </a:solidFill>
                  <a:effectLst/>
                  <a:uLnTx/>
                  <a:uFillTx/>
                  <a:latin typeface="Arial"/>
                  <a:ea typeface="+mn-ea"/>
                  <a:cs typeface="Arial"/>
                </a:rPr>
                <a:t>Winter weather expected to be hazardous</a:t>
              </a:r>
            </a:p>
          </p:txBody>
        </p:sp>
        <p:cxnSp>
          <p:nvCxnSpPr>
            <p:cNvPr id="34" name="Straight Connector 33">
              <a:extLst>
                <a:ext uri="{FF2B5EF4-FFF2-40B4-BE49-F238E27FC236}">
                  <a16:creationId xmlns:a16="http://schemas.microsoft.com/office/drawing/2014/main" id="{1E503B53-E18C-4953-9186-48070BF8F7DE}"/>
                </a:ext>
              </a:extLst>
            </p:cNvPr>
            <p:cNvCxnSpPr>
              <a:cxnSpLocks/>
            </p:cNvCxnSpPr>
            <p:nvPr/>
          </p:nvCxnSpPr>
          <p:spPr>
            <a:xfrm flipH="1">
              <a:off x="444275" y="3472475"/>
              <a:ext cx="5750" cy="2573826"/>
            </a:xfrm>
            <a:prstGeom prst="line">
              <a:avLst/>
            </a:prstGeom>
            <a:ln>
              <a:solidFill>
                <a:srgbClr val="004B79"/>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EC3046C-470C-48F9-B86E-D535ECA9D4CC}"/>
                </a:ext>
              </a:extLst>
            </p:cNvPr>
            <p:cNvCxnSpPr>
              <a:cxnSpLocks/>
            </p:cNvCxnSpPr>
            <p:nvPr/>
          </p:nvCxnSpPr>
          <p:spPr>
            <a:xfrm>
              <a:off x="3113287" y="3472475"/>
              <a:ext cx="5751" cy="2573826"/>
            </a:xfrm>
            <a:prstGeom prst="line">
              <a:avLst/>
            </a:prstGeom>
            <a:ln>
              <a:solidFill>
                <a:srgbClr val="004B79"/>
              </a:solidFill>
            </a:ln>
          </p:spPr>
          <p:style>
            <a:lnRef idx="1">
              <a:schemeClr val="accent1"/>
            </a:lnRef>
            <a:fillRef idx="0">
              <a:schemeClr val="accent1"/>
            </a:fillRef>
            <a:effectRef idx="0">
              <a:schemeClr val="accent1"/>
            </a:effectRef>
            <a:fontRef idx="minor">
              <a:schemeClr val="tx1"/>
            </a:fontRef>
          </p:style>
        </p:cxnSp>
      </p:grpSp>
      <p:sp>
        <p:nvSpPr>
          <p:cNvPr id="37" name="Rectangle 36">
            <a:extLst>
              <a:ext uri="{FF2B5EF4-FFF2-40B4-BE49-F238E27FC236}">
                <a16:creationId xmlns:a16="http://schemas.microsoft.com/office/drawing/2014/main" id="{06AE988E-3AF0-4929-A52C-74504CDFD384}"/>
              </a:ext>
            </a:extLst>
          </p:cNvPr>
          <p:cNvSpPr/>
          <p:nvPr/>
        </p:nvSpPr>
        <p:spPr>
          <a:xfrm>
            <a:off x="6080962" y="1205497"/>
            <a:ext cx="2651760" cy="914400"/>
          </a:xfrm>
          <a:prstGeom prst="rect">
            <a:avLst/>
          </a:prstGeom>
          <a:solidFill>
            <a:srgbClr val="004B79"/>
          </a:solidFill>
          <a:ln>
            <a:solidFill>
              <a:srgbClr val="004B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Black" panose="020B0A04020102020204" pitchFamily="34" charset="0"/>
                <a:ea typeface="+mn-ea"/>
                <a:cs typeface="Arial"/>
              </a:rPr>
              <a:t>Warning</a:t>
            </a:r>
          </a:p>
        </p:txBody>
      </p:sp>
      <p:grpSp>
        <p:nvGrpSpPr>
          <p:cNvPr id="5" name="Group 4">
            <a:extLst>
              <a:ext uri="{FF2B5EF4-FFF2-40B4-BE49-F238E27FC236}">
                <a16:creationId xmlns:a16="http://schemas.microsoft.com/office/drawing/2014/main" id="{8E00AD1C-4E25-4CDF-871F-12B6579F7A5D}"/>
              </a:ext>
            </a:extLst>
          </p:cNvPr>
          <p:cNvGrpSpPr/>
          <p:nvPr/>
        </p:nvGrpSpPr>
        <p:grpSpPr>
          <a:xfrm>
            <a:off x="6069461" y="2109870"/>
            <a:ext cx="2669012" cy="3924198"/>
            <a:chOff x="6069461" y="2109870"/>
            <a:chExt cx="2669012" cy="3924198"/>
          </a:xfrm>
        </p:grpSpPr>
        <p:sp>
          <p:nvSpPr>
            <p:cNvPr id="36" name="Rectangle 35">
              <a:extLst>
                <a:ext uri="{FF2B5EF4-FFF2-40B4-BE49-F238E27FC236}">
                  <a16:creationId xmlns:a16="http://schemas.microsoft.com/office/drawing/2014/main" id="{0841FFB7-B2BA-4E50-BE20-C96723BFD4DC}"/>
                </a:ext>
              </a:extLst>
            </p:cNvPr>
            <p:cNvSpPr/>
            <p:nvPr/>
          </p:nvSpPr>
          <p:spPr>
            <a:xfrm>
              <a:off x="6080962" y="3573882"/>
              <a:ext cx="2651760" cy="2460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base" latinLnBrk="0" hangingPunct="1">
                <a:lnSpc>
                  <a:spcPct val="100000"/>
                </a:lnSpc>
                <a:spcBef>
                  <a:spcPts val="1200"/>
                </a:spcBef>
                <a:spcAft>
                  <a:spcPct val="0"/>
                </a:spcAft>
                <a:buClr>
                  <a:srgbClr val="ED1B2E"/>
                </a:buClr>
                <a:buSzTx/>
                <a:buFontTx/>
                <a:buNone/>
                <a:tabLst/>
                <a:defRPr/>
              </a:pPr>
              <a:r>
                <a:rPr kumimoji="0" lang="en-US" sz="2000" b="0" i="0" u="none" strike="noStrike" kern="1200" cap="none" spc="0" normalizeH="0" baseline="0" noProof="0">
                  <a:ln>
                    <a:noFill/>
                  </a:ln>
                  <a:solidFill>
                    <a:srgbClr val="FF0000"/>
                  </a:solidFill>
                  <a:effectLst/>
                  <a:uLnTx/>
                  <a:uFillTx/>
                  <a:latin typeface="Arial"/>
                  <a:ea typeface="+mn-ea"/>
                  <a:cs typeface="Arial"/>
                </a:rPr>
                <a:t>Significant impact and life-threatening conditions likely</a:t>
              </a:r>
            </a:p>
            <a:p>
              <a:pPr marL="228600" marR="0" lvl="0" indent="-228600" algn="l" defTabSz="914400" rtl="0" eaLnBrk="1" fontAlgn="base" latinLnBrk="0" hangingPunct="1">
                <a:lnSpc>
                  <a:spcPct val="100000"/>
                </a:lnSpc>
                <a:spcBef>
                  <a:spcPts val="1200"/>
                </a:spcBef>
                <a:spcAft>
                  <a:spcPct val="0"/>
                </a:spcAft>
                <a:buClr>
                  <a:srgbClr val="ED1B2E"/>
                </a:buClr>
                <a:buSzTx/>
                <a:buFont typeface="Wingdings" panose="05000000000000000000" pitchFamily="2" charset="2"/>
                <a:buChar char="§"/>
                <a:tabLst/>
                <a:defRPr/>
              </a:pPr>
              <a:r>
                <a:rPr kumimoji="0" lang="en-US" sz="2400" b="0" i="0" u="none" strike="noStrike" kern="1200" cap="none" spc="0" normalizeH="0" baseline="0" noProof="0">
                  <a:ln>
                    <a:noFill/>
                  </a:ln>
                  <a:solidFill>
                    <a:schemeClr val="tx1"/>
                  </a:solidFill>
                  <a:effectLst/>
                  <a:uLnTx/>
                  <a:uFillTx/>
                  <a:latin typeface="Arial"/>
                  <a:ea typeface="+mn-ea"/>
                  <a:cs typeface="Arial"/>
                </a:rPr>
                <a:t>Take action.</a:t>
              </a:r>
            </a:p>
            <a:p>
              <a:pPr marL="0" marR="0" lvl="0" indent="0" algn="ctr" defTabSz="914400" rtl="0" eaLnBrk="1" fontAlgn="base" latinLnBrk="0" hangingPunct="1">
                <a:lnSpc>
                  <a:spcPct val="100000"/>
                </a:lnSpc>
                <a:spcBef>
                  <a:spcPts val="1200"/>
                </a:spcBef>
                <a:spcAft>
                  <a:spcPct val="0"/>
                </a:spcAft>
                <a:buClr>
                  <a:srgbClr val="ED1B2E"/>
                </a:buClr>
                <a:buSzTx/>
                <a:buFontTx/>
                <a:buNone/>
                <a:tabLst/>
                <a:defRPr/>
              </a:pPr>
              <a:endParaRPr kumimoji="0" lang="en-US" sz="2000" b="0" i="0" u="none" strike="noStrike" kern="1200" cap="none" spc="0" normalizeH="0" baseline="0" noProof="0">
                <a:ln>
                  <a:noFill/>
                </a:ln>
                <a:solidFill>
                  <a:srgbClr val="D33320"/>
                </a:solidFill>
                <a:effectLst/>
                <a:uLnTx/>
                <a:uFillTx/>
                <a:latin typeface="Arial"/>
                <a:ea typeface="+mn-ea"/>
                <a:cs typeface="Arial"/>
              </a:endParaRPr>
            </a:p>
          </p:txBody>
        </p:sp>
        <p:sp>
          <p:nvSpPr>
            <p:cNvPr id="38" name="Rectangle 37">
              <a:extLst>
                <a:ext uri="{FF2B5EF4-FFF2-40B4-BE49-F238E27FC236}">
                  <a16:creationId xmlns:a16="http://schemas.microsoft.com/office/drawing/2014/main" id="{2FCFFFF9-63C0-4333-A60A-2D84283A7C44}"/>
                </a:ext>
              </a:extLst>
            </p:cNvPr>
            <p:cNvSpPr/>
            <p:nvPr/>
          </p:nvSpPr>
          <p:spPr>
            <a:xfrm>
              <a:off x="6080962" y="2109870"/>
              <a:ext cx="2651760" cy="1350372"/>
            </a:xfrm>
            <a:prstGeom prst="rect">
              <a:avLst/>
            </a:prstGeom>
            <a:noFill/>
            <a:ln>
              <a:solidFill>
                <a:srgbClr val="004B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4B79"/>
                  </a:solidFill>
                  <a:effectLst/>
                  <a:uLnTx/>
                  <a:uFillTx/>
                  <a:latin typeface="Arial"/>
                  <a:ea typeface="+mn-ea"/>
                  <a:cs typeface="Arial"/>
                </a:rPr>
                <a:t>Life-threatening winter conditions</a:t>
              </a:r>
            </a:p>
          </p:txBody>
        </p:sp>
        <p:cxnSp>
          <p:nvCxnSpPr>
            <p:cNvPr id="39" name="Straight Connector 38">
              <a:extLst>
                <a:ext uri="{FF2B5EF4-FFF2-40B4-BE49-F238E27FC236}">
                  <a16:creationId xmlns:a16="http://schemas.microsoft.com/office/drawing/2014/main" id="{D1F91038-CB40-4E13-A15D-7F0D55D66733}"/>
                </a:ext>
              </a:extLst>
            </p:cNvPr>
            <p:cNvCxnSpPr>
              <a:cxnSpLocks/>
            </p:cNvCxnSpPr>
            <p:nvPr/>
          </p:nvCxnSpPr>
          <p:spPr>
            <a:xfrm>
              <a:off x="8738473" y="3469739"/>
              <a:ext cx="0" cy="2564329"/>
            </a:xfrm>
            <a:prstGeom prst="line">
              <a:avLst/>
            </a:prstGeom>
            <a:ln>
              <a:solidFill>
                <a:srgbClr val="004B79"/>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2EF834D-857B-4214-B1FE-E27805389983}"/>
                </a:ext>
              </a:extLst>
            </p:cNvPr>
            <p:cNvCxnSpPr>
              <a:cxnSpLocks/>
            </p:cNvCxnSpPr>
            <p:nvPr/>
          </p:nvCxnSpPr>
          <p:spPr>
            <a:xfrm flipH="1">
              <a:off x="6069461" y="3460242"/>
              <a:ext cx="5750" cy="2573826"/>
            </a:xfrm>
            <a:prstGeom prst="line">
              <a:avLst/>
            </a:prstGeom>
            <a:ln>
              <a:solidFill>
                <a:srgbClr val="004B79"/>
              </a:solidFill>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7656DD35-DB6A-4914-87A7-E09857F03B1A}"/>
              </a:ext>
            </a:extLst>
          </p:cNvPr>
          <p:cNvSpPr/>
          <p:nvPr/>
        </p:nvSpPr>
        <p:spPr>
          <a:xfrm>
            <a:off x="-2715378" y="1402763"/>
            <a:ext cx="2514442" cy="133241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solidFill>
                  <a:schemeClr val="bg2">
                    <a:lumMod val="10000"/>
                  </a:schemeClr>
                </a:solidFill>
              </a:rPr>
              <a:t>Script requires </a:t>
            </a:r>
            <a:r>
              <a:rPr lang="en-US" b="1">
                <a:solidFill>
                  <a:schemeClr val="bg2">
                    <a:lumMod val="10000"/>
                  </a:schemeClr>
                </a:solidFill>
              </a:rPr>
              <a:t>PERSONALIZATION</a:t>
            </a:r>
            <a:endParaRPr lang="en-US">
              <a:solidFill>
                <a:schemeClr val="bg2">
                  <a:lumMod val="10000"/>
                </a:schemeClr>
              </a:solidFill>
            </a:endParaRPr>
          </a:p>
        </p:txBody>
      </p:sp>
    </p:spTree>
    <p:extLst>
      <p:ext uri="{BB962C8B-B14F-4D97-AF65-F5344CB8AC3E}">
        <p14:creationId xmlns:p14="http://schemas.microsoft.com/office/powerpoint/2010/main" val="255629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two posters with tacos and vegetables&#10;&#10;Description automatically generated">
            <a:extLst>
              <a:ext uri="{FF2B5EF4-FFF2-40B4-BE49-F238E27FC236}">
                <a16:creationId xmlns:a16="http://schemas.microsoft.com/office/drawing/2014/main" id="{C1C1284B-EEBC-4F95-A6A4-F7CDF0072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1128713"/>
            <a:ext cx="8178799" cy="4600573"/>
          </a:xfrm>
          <a:prstGeom prst="rect">
            <a:avLst/>
          </a:prstGeom>
        </p:spPr>
      </p:pic>
      <p:sp>
        <p:nvSpPr>
          <p:cNvPr id="4" name="Footer Placeholder 3">
            <a:extLst>
              <a:ext uri="{FF2B5EF4-FFF2-40B4-BE49-F238E27FC236}">
                <a16:creationId xmlns:a16="http://schemas.microsoft.com/office/drawing/2014/main" id="{4169A71E-8057-5662-0541-42977B91AECF}"/>
              </a:ext>
            </a:extLst>
          </p:cNvPr>
          <p:cNvSpPr>
            <a:spLocks noGrp="1"/>
          </p:cNvSpPr>
          <p:nvPr>
            <p:ph type="ftr" sz="quarter" idx="14"/>
          </p:nvPr>
        </p:nvSpPr>
        <p:spPr/>
        <p:txBody>
          <a:bodyPr/>
          <a:lstStyle/>
          <a:p>
            <a:pPr>
              <a:spcAft>
                <a:spcPts val="600"/>
              </a:spcAft>
            </a:pPr>
            <a:endParaRPr lang="en-US"/>
          </a:p>
        </p:txBody>
      </p:sp>
    </p:spTree>
    <p:extLst>
      <p:ext uri="{BB962C8B-B14F-4D97-AF65-F5344CB8AC3E}">
        <p14:creationId xmlns:p14="http://schemas.microsoft.com/office/powerpoint/2010/main" val="2619828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ADE28D-2E17-3B73-DA21-F9154DBE30BE}"/>
              </a:ext>
            </a:extLst>
          </p:cNvPr>
          <p:cNvPicPr>
            <a:picLocks noChangeAspect="1"/>
          </p:cNvPicPr>
          <p:nvPr/>
        </p:nvPicPr>
        <p:blipFill>
          <a:blip r:embed="rId2"/>
          <a:srcRect t="4029" b="12155"/>
          <a:stretch>
            <a:fillRect/>
          </a:stretch>
        </p:blipFill>
        <p:spPr>
          <a:xfrm>
            <a:off x="1282890" y="153285"/>
            <a:ext cx="6018662" cy="6551430"/>
          </a:xfrm>
          <a:prstGeom prst="rect">
            <a:avLst/>
          </a:prstGeom>
        </p:spPr>
      </p:pic>
      <p:sp>
        <p:nvSpPr>
          <p:cNvPr id="4" name="Footer Placeholder 3">
            <a:extLst>
              <a:ext uri="{FF2B5EF4-FFF2-40B4-BE49-F238E27FC236}">
                <a16:creationId xmlns:a16="http://schemas.microsoft.com/office/drawing/2014/main" id="{5879BC0F-81DD-4E83-B1D1-33B783D14726}"/>
              </a:ext>
            </a:extLst>
          </p:cNvPr>
          <p:cNvSpPr>
            <a:spLocks noGrp="1"/>
          </p:cNvSpPr>
          <p:nvPr>
            <p:ph type="ftr" sz="quarter" idx="14"/>
          </p:nvPr>
        </p:nvSpPr>
        <p:spPr/>
        <p:txBody>
          <a:bodyPr/>
          <a:lstStyle/>
          <a:p>
            <a:pPr>
              <a:spcAft>
                <a:spcPts val="600"/>
              </a:spcAft>
            </a:pPr>
            <a:endParaRPr lang="en-US"/>
          </a:p>
        </p:txBody>
      </p:sp>
    </p:spTree>
    <p:extLst>
      <p:ext uri="{BB962C8B-B14F-4D97-AF65-F5344CB8AC3E}">
        <p14:creationId xmlns:p14="http://schemas.microsoft.com/office/powerpoint/2010/main" val="2899832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D1961111-D391-43C9-96B7-774382B853DE}"/>
              </a:ext>
            </a:extLst>
          </p:cNvPr>
          <p:cNvSpPr>
            <a:spLocks noGrp="1"/>
          </p:cNvSpPr>
          <p:nvPr>
            <p:ph type="body" sz="quarter" idx="13"/>
          </p:nvPr>
        </p:nvSpPr>
        <p:spPr>
          <a:xfrm>
            <a:off x="4423887" y="1152526"/>
            <a:ext cx="4342903" cy="4868865"/>
          </a:xfrm>
        </p:spPr>
        <p:txBody>
          <a:bodyPr anchor="ctr"/>
          <a:lstStyle/>
          <a:p>
            <a:pPr lvl="0">
              <a:spcBef>
                <a:spcPts val="1200"/>
              </a:spcBef>
            </a:pPr>
            <a:r>
              <a:rPr lang="en-US">
                <a:solidFill>
                  <a:schemeClr val="tx1"/>
                </a:solidFill>
              </a:rPr>
              <a:t>Disasters can be stressful.</a:t>
            </a:r>
          </a:p>
          <a:p>
            <a:pPr lvl="0">
              <a:spcBef>
                <a:spcPts val="1200"/>
              </a:spcBef>
            </a:pPr>
            <a:r>
              <a:rPr lang="en-US">
                <a:solidFill>
                  <a:schemeClr val="tx1"/>
                </a:solidFill>
              </a:rPr>
              <a:t>Know the signs of stress.</a:t>
            </a:r>
          </a:p>
          <a:p>
            <a:pPr lvl="0">
              <a:spcBef>
                <a:spcPts val="1200"/>
              </a:spcBef>
            </a:pPr>
            <a:r>
              <a:rPr lang="en-US">
                <a:solidFill>
                  <a:schemeClr val="tx1"/>
                </a:solidFill>
              </a:rPr>
              <a:t>Take steps to help manage stress and minimize lasting effects.</a:t>
            </a:r>
          </a:p>
          <a:p>
            <a:pPr lvl="0">
              <a:spcBef>
                <a:spcPts val="1200"/>
              </a:spcBef>
            </a:pPr>
            <a:r>
              <a:rPr lang="en-US">
                <a:solidFill>
                  <a:schemeClr val="tx1"/>
                </a:solidFill>
              </a:rPr>
              <a:t>Get help when you need it.</a:t>
            </a:r>
          </a:p>
        </p:txBody>
      </p:sp>
      <p:sp>
        <p:nvSpPr>
          <p:cNvPr id="3" name="Title 2">
            <a:extLst>
              <a:ext uri="{FF2B5EF4-FFF2-40B4-BE49-F238E27FC236}">
                <a16:creationId xmlns:a16="http://schemas.microsoft.com/office/drawing/2014/main" id="{69CC5E83-99FD-4BEA-86BD-6855D26F52E8}"/>
              </a:ext>
            </a:extLst>
          </p:cNvPr>
          <p:cNvSpPr>
            <a:spLocks noGrp="1"/>
          </p:cNvSpPr>
          <p:nvPr>
            <p:ph type="title"/>
          </p:nvPr>
        </p:nvSpPr>
        <p:spPr/>
        <p:txBody>
          <a:bodyPr/>
          <a:lstStyle/>
          <a:p>
            <a:r>
              <a:rPr lang="en-US">
                <a:solidFill>
                  <a:schemeClr val="accent1">
                    <a:lumMod val="75000"/>
                  </a:schemeClr>
                </a:solidFill>
                <a:latin typeface="Arial"/>
                <a:cs typeface="Arial"/>
              </a:rPr>
              <a:t>Emotional Health After a Disaster</a:t>
            </a:r>
          </a:p>
        </p:txBody>
      </p:sp>
      <p:sp>
        <p:nvSpPr>
          <p:cNvPr id="11" name="Rectangle 8">
            <a:extLst>
              <a:ext uri="{FF2B5EF4-FFF2-40B4-BE49-F238E27FC236}">
                <a16:creationId xmlns:a16="http://schemas.microsoft.com/office/drawing/2014/main" id="{C782E1B4-7469-428B-963B-FE506D64B37E}"/>
              </a:ext>
            </a:extLst>
          </p:cNvPr>
          <p:cNvSpPr>
            <a:spLocks noChangeArrowheads="1"/>
          </p:cNvSpPr>
          <p:nvPr/>
        </p:nvSpPr>
        <p:spPr bwMode="auto">
          <a:xfrm>
            <a:off x="2021840" y="-27864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ACCAB732-AA7A-44A6-9A98-11EC76F07385}"/>
              </a:ext>
            </a:extLst>
          </p:cNvPr>
          <p:cNvSpPr/>
          <p:nvPr/>
        </p:nvSpPr>
        <p:spPr>
          <a:xfrm>
            <a:off x="-1907177" y="0"/>
            <a:ext cx="1724297" cy="133241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a:solidFill>
                  <a:schemeClr val="bg2">
                    <a:lumMod val="10000"/>
                  </a:schemeClr>
                </a:solidFill>
              </a:rPr>
              <a:t>OPTIONAL: </a:t>
            </a:r>
            <a:r>
              <a:rPr lang="en-US">
                <a:solidFill>
                  <a:schemeClr val="bg2">
                    <a:lumMod val="10000"/>
                  </a:schemeClr>
                </a:solidFill>
              </a:rPr>
              <a:t>For extended timeframe</a:t>
            </a:r>
          </a:p>
        </p:txBody>
      </p:sp>
      <p:pic>
        <p:nvPicPr>
          <p:cNvPr id="9" name="Picture 8">
            <a:extLst>
              <a:ext uri="{FF2B5EF4-FFF2-40B4-BE49-F238E27FC236}">
                <a16:creationId xmlns:a16="http://schemas.microsoft.com/office/drawing/2014/main" id="{D3E0ABE3-15F3-4B8D-867D-CA776D16D7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6749" y="1882204"/>
            <a:ext cx="3789932" cy="3409508"/>
          </a:xfrm>
          <a:prstGeom prst="rect">
            <a:avLst/>
          </a:prstGeom>
        </p:spPr>
      </p:pic>
      <p:sp>
        <p:nvSpPr>
          <p:cNvPr id="2" name="Footer Placeholder 1">
            <a:extLst>
              <a:ext uri="{FF2B5EF4-FFF2-40B4-BE49-F238E27FC236}">
                <a16:creationId xmlns:a16="http://schemas.microsoft.com/office/drawing/2014/main" id="{62F0D44B-7817-4ACB-81F9-DDA4DDE63287}"/>
              </a:ext>
            </a:extLst>
          </p:cNvPr>
          <p:cNvSpPr>
            <a:spLocks noGrp="1"/>
          </p:cNvSpPr>
          <p:nvPr>
            <p:ph type="ftr" sz="quarter" idx="14"/>
          </p:nvPr>
        </p:nvSpPr>
        <p:spPr/>
        <p:txBody>
          <a:bodyPr/>
          <a:lstStyle/>
          <a:p>
            <a:r>
              <a:rPr lang="en-US"/>
              <a:t>V.2 2020.07.14</a:t>
            </a:r>
          </a:p>
        </p:txBody>
      </p:sp>
      <p:sp>
        <p:nvSpPr>
          <p:cNvPr id="12" name="Footer Placeholder 1">
            <a:extLst>
              <a:ext uri="{FF2B5EF4-FFF2-40B4-BE49-F238E27FC236}">
                <a16:creationId xmlns:a16="http://schemas.microsoft.com/office/drawing/2014/main" id="{B4348331-52A7-4C46-BA63-D7142DE3A5A5}"/>
              </a:ext>
            </a:extLst>
          </p:cNvPr>
          <p:cNvSpPr txBox="1">
            <a:spLocks/>
          </p:cNvSpPr>
          <p:nvPr/>
        </p:nvSpPr>
        <p:spPr>
          <a:xfrm>
            <a:off x="3651849" y="6441057"/>
            <a:ext cx="4097547" cy="345056"/>
          </a:xfr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US"/>
              <a:t>V.2 2020.07.14</a:t>
            </a:r>
          </a:p>
        </p:txBody>
      </p:sp>
    </p:spTree>
    <p:extLst>
      <p:ext uri="{BB962C8B-B14F-4D97-AF65-F5344CB8AC3E}">
        <p14:creationId xmlns:p14="http://schemas.microsoft.com/office/powerpoint/2010/main" val="4126976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748FFF-7FF4-E84F-BC7D-5EB5648920C9}"/>
              </a:ext>
            </a:extLst>
          </p:cNvPr>
          <p:cNvPicPr>
            <a:picLocks noChangeAspect="1"/>
          </p:cNvPicPr>
          <p:nvPr/>
        </p:nvPicPr>
        <p:blipFill>
          <a:blip r:embed="rId3"/>
          <a:stretch>
            <a:fillRect/>
          </a:stretch>
        </p:blipFill>
        <p:spPr>
          <a:xfrm>
            <a:off x="0" y="0"/>
            <a:ext cx="9144000" cy="6858000"/>
          </a:xfrm>
          <a:prstGeom prst="rect">
            <a:avLst/>
          </a:prstGeom>
        </p:spPr>
      </p:pic>
      <p:sp>
        <p:nvSpPr>
          <p:cNvPr id="3" name="Rectangle 2">
            <a:extLst>
              <a:ext uri="{FF2B5EF4-FFF2-40B4-BE49-F238E27FC236}">
                <a16:creationId xmlns:a16="http://schemas.microsoft.com/office/drawing/2014/main" id="{9A852D70-B86B-47D9-A1D3-780670267546}"/>
              </a:ext>
            </a:extLst>
          </p:cNvPr>
          <p:cNvSpPr/>
          <p:nvPr/>
        </p:nvSpPr>
        <p:spPr>
          <a:xfrm>
            <a:off x="2716368" y="3535225"/>
            <a:ext cx="3711273" cy="830997"/>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6D6E70"/>
                </a:solidFill>
                <a:effectLst/>
                <a:uLnTx/>
                <a:uFillTx/>
                <a:latin typeface="Arial"/>
                <a:ea typeface="+mn-ea"/>
                <a:cs typeface="+mn-cs"/>
              </a:rPr>
              <a:t>Home Fires </a:t>
            </a:r>
          </a:p>
        </p:txBody>
      </p:sp>
    </p:spTree>
    <p:extLst>
      <p:ext uri="{BB962C8B-B14F-4D97-AF65-F5344CB8AC3E}">
        <p14:creationId xmlns:p14="http://schemas.microsoft.com/office/powerpoint/2010/main" val="4181930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BED9AF-5E3C-41EB-A431-C3E58FEB2071}"/>
              </a:ext>
            </a:extLst>
          </p:cNvPr>
          <p:cNvSpPr>
            <a:spLocks noGrp="1"/>
          </p:cNvSpPr>
          <p:nvPr>
            <p:ph type="title"/>
          </p:nvPr>
        </p:nvSpPr>
        <p:spPr/>
        <p:txBody>
          <a:bodyPr/>
          <a:lstStyle/>
          <a:p>
            <a:r>
              <a:rPr lang="en-US">
                <a:solidFill>
                  <a:schemeClr val="accent1">
                    <a:lumMod val="75000"/>
                  </a:schemeClr>
                </a:solidFill>
                <a:latin typeface="Arial"/>
                <a:cs typeface="Arial"/>
              </a:rPr>
              <a:t>Home Fire Causes</a:t>
            </a:r>
          </a:p>
        </p:txBody>
      </p:sp>
      <p:cxnSp>
        <p:nvCxnSpPr>
          <p:cNvPr id="44" name="Straight Connector 43">
            <a:extLst>
              <a:ext uri="{FF2B5EF4-FFF2-40B4-BE49-F238E27FC236}">
                <a16:creationId xmlns:a16="http://schemas.microsoft.com/office/drawing/2014/main" id="{A081E421-4689-44E3-9073-22DC0942A3B8}"/>
              </a:ext>
            </a:extLst>
          </p:cNvPr>
          <p:cNvCxnSpPr>
            <a:cxnSpLocks/>
          </p:cNvCxnSpPr>
          <p:nvPr/>
        </p:nvCxnSpPr>
        <p:spPr>
          <a:xfrm>
            <a:off x="457201" y="14589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27235B5-1ECA-44ED-8F96-13EA5A7C45BF}"/>
              </a:ext>
            </a:extLst>
          </p:cNvPr>
          <p:cNvCxnSpPr>
            <a:cxnSpLocks/>
          </p:cNvCxnSpPr>
          <p:nvPr/>
        </p:nvCxnSpPr>
        <p:spPr>
          <a:xfrm>
            <a:off x="457201" y="19161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CF2B4B3-FD86-4BB6-B230-DF53169B6302}"/>
              </a:ext>
            </a:extLst>
          </p:cNvPr>
          <p:cNvCxnSpPr>
            <a:cxnSpLocks/>
          </p:cNvCxnSpPr>
          <p:nvPr/>
        </p:nvCxnSpPr>
        <p:spPr>
          <a:xfrm>
            <a:off x="457201" y="23733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BE136D1-612E-4A8B-A374-74B6588FC6F7}"/>
              </a:ext>
            </a:extLst>
          </p:cNvPr>
          <p:cNvCxnSpPr>
            <a:cxnSpLocks/>
          </p:cNvCxnSpPr>
          <p:nvPr/>
        </p:nvCxnSpPr>
        <p:spPr>
          <a:xfrm>
            <a:off x="457201" y="28305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70AB6C8-213F-431D-9A3C-52BF3D456F3E}"/>
              </a:ext>
            </a:extLst>
          </p:cNvPr>
          <p:cNvCxnSpPr>
            <a:cxnSpLocks/>
          </p:cNvCxnSpPr>
          <p:nvPr/>
        </p:nvCxnSpPr>
        <p:spPr>
          <a:xfrm>
            <a:off x="457201" y="32877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95E50F9-3176-41E0-9B71-F6D244F0A707}"/>
              </a:ext>
            </a:extLst>
          </p:cNvPr>
          <p:cNvCxnSpPr>
            <a:cxnSpLocks/>
          </p:cNvCxnSpPr>
          <p:nvPr/>
        </p:nvCxnSpPr>
        <p:spPr>
          <a:xfrm>
            <a:off x="457201" y="37449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B1D9E2D-A15B-4B2D-A9B9-8C53D75256A1}"/>
              </a:ext>
            </a:extLst>
          </p:cNvPr>
          <p:cNvCxnSpPr>
            <a:cxnSpLocks/>
          </p:cNvCxnSpPr>
          <p:nvPr/>
        </p:nvCxnSpPr>
        <p:spPr>
          <a:xfrm>
            <a:off x="457201" y="4202115"/>
            <a:ext cx="8272643"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28CC0AEB-F3D7-4A0B-B8F1-2DB83989A7E9}"/>
              </a:ext>
            </a:extLst>
          </p:cNvPr>
          <p:cNvGrpSpPr/>
          <p:nvPr/>
        </p:nvGrpSpPr>
        <p:grpSpPr>
          <a:xfrm>
            <a:off x="706665" y="2556195"/>
            <a:ext cx="1843096" cy="2103120"/>
            <a:chOff x="708390" y="3927795"/>
            <a:chExt cx="1843096" cy="2103120"/>
          </a:xfrm>
        </p:grpSpPr>
        <p:sp>
          <p:nvSpPr>
            <p:cNvPr id="29" name="Rectangle 28">
              <a:extLst>
                <a:ext uri="{FF2B5EF4-FFF2-40B4-BE49-F238E27FC236}">
                  <a16:creationId xmlns:a16="http://schemas.microsoft.com/office/drawing/2014/main" id="{87D36129-48F8-4A8C-AA8A-BB024F67FD53}"/>
                </a:ext>
              </a:extLst>
            </p:cNvPr>
            <p:cNvSpPr/>
            <p:nvPr/>
          </p:nvSpPr>
          <p:spPr>
            <a:xfrm>
              <a:off x="708390" y="3927795"/>
              <a:ext cx="914400" cy="210312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a:solidFill>
                    <a:schemeClr val="accent4"/>
                  </a:solidFill>
                </a:rPr>
                <a:t>46%</a:t>
              </a:r>
            </a:p>
          </p:txBody>
        </p:sp>
        <p:sp>
          <p:nvSpPr>
            <p:cNvPr id="25" name="Rectangle 24">
              <a:extLst>
                <a:ext uri="{FF2B5EF4-FFF2-40B4-BE49-F238E27FC236}">
                  <a16:creationId xmlns:a16="http://schemas.microsoft.com/office/drawing/2014/main" id="{86D563DD-76CA-4E0C-9506-6B39F167D129}"/>
                </a:ext>
              </a:extLst>
            </p:cNvPr>
            <p:cNvSpPr/>
            <p:nvPr/>
          </p:nvSpPr>
          <p:spPr>
            <a:xfrm>
              <a:off x="1637086" y="5162235"/>
              <a:ext cx="914400" cy="868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a:solidFill>
                    <a:schemeClr val="bg1"/>
                  </a:solidFill>
                </a:rPr>
                <a:t>19% </a:t>
              </a:r>
            </a:p>
          </p:txBody>
        </p:sp>
      </p:grpSp>
      <p:pic>
        <p:nvPicPr>
          <p:cNvPr id="64" name="Picture 63">
            <a:extLst>
              <a:ext uri="{FF2B5EF4-FFF2-40B4-BE49-F238E27FC236}">
                <a16:creationId xmlns:a16="http://schemas.microsoft.com/office/drawing/2014/main" id="{E2599EC0-89C7-46E1-87CC-C6135E8C41F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1585" y="5264249"/>
            <a:ext cx="1053256" cy="455278"/>
          </a:xfrm>
          <a:prstGeom prst="rect">
            <a:avLst/>
          </a:prstGeom>
        </p:spPr>
      </p:pic>
      <p:grpSp>
        <p:nvGrpSpPr>
          <p:cNvPr id="81" name="Group 80">
            <a:extLst>
              <a:ext uri="{FF2B5EF4-FFF2-40B4-BE49-F238E27FC236}">
                <a16:creationId xmlns:a16="http://schemas.microsoft.com/office/drawing/2014/main" id="{5C2D1B64-0667-48DD-94B6-6BBD97253DEB}"/>
              </a:ext>
            </a:extLst>
          </p:cNvPr>
          <p:cNvGrpSpPr/>
          <p:nvPr/>
        </p:nvGrpSpPr>
        <p:grpSpPr>
          <a:xfrm>
            <a:off x="705026" y="4596389"/>
            <a:ext cx="1846374" cy="307777"/>
            <a:chOff x="705026" y="6030914"/>
            <a:chExt cx="1846374" cy="307777"/>
          </a:xfrm>
        </p:grpSpPr>
        <p:sp>
          <p:nvSpPr>
            <p:cNvPr id="79" name="TextBox 78">
              <a:extLst>
                <a:ext uri="{FF2B5EF4-FFF2-40B4-BE49-F238E27FC236}">
                  <a16:creationId xmlns:a16="http://schemas.microsoft.com/office/drawing/2014/main" id="{790DC47A-8D90-461F-8186-E5043427871A}"/>
                </a:ext>
              </a:extLst>
            </p:cNvPr>
            <p:cNvSpPr txBox="1"/>
            <p:nvPr/>
          </p:nvSpPr>
          <p:spPr>
            <a:xfrm>
              <a:off x="705026" y="6030914"/>
              <a:ext cx="914400" cy="307777"/>
            </a:xfrm>
            <a:prstGeom prst="rect">
              <a:avLst/>
            </a:prstGeom>
            <a:noFill/>
          </p:spPr>
          <p:txBody>
            <a:bodyPr wrap="square" rtlCol="0">
              <a:spAutoFit/>
            </a:bodyPr>
            <a:lstStyle/>
            <a:p>
              <a:pPr algn="ctr"/>
              <a:r>
                <a:rPr lang="en-US" sz="1400"/>
                <a:t>Fires</a:t>
              </a:r>
            </a:p>
          </p:txBody>
        </p:sp>
        <p:sp>
          <p:nvSpPr>
            <p:cNvPr id="80" name="TextBox 79">
              <a:extLst>
                <a:ext uri="{FF2B5EF4-FFF2-40B4-BE49-F238E27FC236}">
                  <a16:creationId xmlns:a16="http://schemas.microsoft.com/office/drawing/2014/main" id="{BCBA9468-4950-41B8-8D8C-F63F893650FC}"/>
                </a:ext>
              </a:extLst>
            </p:cNvPr>
            <p:cNvSpPr txBox="1"/>
            <p:nvPr/>
          </p:nvSpPr>
          <p:spPr>
            <a:xfrm>
              <a:off x="1637000" y="6030914"/>
              <a:ext cx="914400" cy="307777"/>
            </a:xfrm>
            <a:prstGeom prst="rect">
              <a:avLst/>
            </a:prstGeom>
            <a:noFill/>
          </p:spPr>
          <p:txBody>
            <a:bodyPr wrap="square" rtlCol="0">
              <a:spAutoFit/>
            </a:bodyPr>
            <a:lstStyle/>
            <a:p>
              <a:pPr algn="ctr"/>
              <a:r>
                <a:rPr lang="en-US" sz="1400"/>
                <a:t>Deaths</a:t>
              </a:r>
            </a:p>
          </p:txBody>
        </p:sp>
      </p:grpSp>
      <p:grpSp>
        <p:nvGrpSpPr>
          <p:cNvPr id="76" name="Group 75">
            <a:extLst>
              <a:ext uri="{FF2B5EF4-FFF2-40B4-BE49-F238E27FC236}">
                <a16:creationId xmlns:a16="http://schemas.microsoft.com/office/drawing/2014/main" id="{65513673-6D11-4079-B7DA-B2A16503192A}"/>
              </a:ext>
            </a:extLst>
          </p:cNvPr>
          <p:cNvGrpSpPr/>
          <p:nvPr/>
        </p:nvGrpSpPr>
        <p:grpSpPr>
          <a:xfrm>
            <a:off x="3649611" y="3064830"/>
            <a:ext cx="1846460" cy="1594485"/>
            <a:chOff x="3649611" y="4436430"/>
            <a:chExt cx="1846460" cy="1594485"/>
          </a:xfrm>
        </p:grpSpPr>
        <p:sp>
          <p:nvSpPr>
            <p:cNvPr id="26" name="Rectangle 25">
              <a:extLst>
                <a:ext uri="{FF2B5EF4-FFF2-40B4-BE49-F238E27FC236}">
                  <a16:creationId xmlns:a16="http://schemas.microsoft.com/office/drawing/2014/main" id="{A8D53A12-9CB7-4965-9461-DDB81A467AE5}"/>
                </a:ext>
              </a:extLst>
            </p:cNvPr>
            <p:cNvSpPr/>
            <p:nvPr/>
          </p:nvSpPr>
          <p:spPr>
            <a:xfrm>
              <a:off x="4581671" y="5299395"/>
              <a:ext cx="914400" cy="7315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a:solidFill>
                    <a:schemeClr val="bg1"/>
                  </a:solidFill>
                </a:rPr>
                <a:t>16%</a:t>
              </a:r>
            </a:p>
          </p:txBody>
        </p:sp>
        <p:sp>
          <p:nvSpPr>
            <p:cNvPr id="32" name="Rectangle 31">
              <a:extLst>
                <a:ext uri="{FF2B5EF4-FFF2-40B4-BE49-F238E27FC236}">
                  <a16:creationId xmlns:a16="http://schemas.microsoft.com/office/drawing/2014/main" id="{16B78448-40C3-43D0-B209-F7407CA522AC}"/>
                </a:ext>
              </a:extLst>
            </p:cNvPr>
            <p:cNvSpPr/>
            <p:nvPr/>
          </p:nvSpPr>
          <p:spPr>
            <a:xfrm>
              <a:off x="3649611" y="4887915"/>
              <a:ext cx="914400" cy="11430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a:solidFill>
                    <a:schemeClr val="accent4"/>
                  </a:solidFill>
                </a:rPr>
                <a:t>25%</a:t>
              </a:r>
            </a:p>
          </p:txBody>
        </p:sp>
        <p:sp>
          <p:nvSpPr>
            <p:cNvPr id="75" name="Rectangle 74">
              <a:extLst>
                <a:ext uri="{FF2B5EF4-FFF2-40B4-BE49-F238E27FC236}">
                  <a16:creationId xmlns:a16="http://schemas.microsoft.com/office/drawing/2014/main" id="{1876D646-EC18-4EB0-BC4A-8C2D4DC0A9B6}"/>
                </a:ext>
              </a:extLst>
            </p:cNvPr>
            <p:cNvSpPr/>
            <p:nvPr/>
          </p:nvSpPr>
          <p:spPr>
            <a:xfrm>
              <a:off x="4581671" y="4436430"/>
              <a:ext cx="914400" cy="868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a:solidFill>
                    <a:schemeClr val="bg1"/>
                  </a:solidFill>
                </a:rPr>
                <a:t>19%</a:t>
              </a:r>
            </a:p>
          </p:txBody>
        </p:sp>
      </p:grpSp>
      <p:grpSp>
        <p:nvGrpSpPr>
          <p:cNvPr id="82" name="Group 81">
            <a:extLst>
              <a:ext uri="{FF2B5EF4-FFF2-40B4-BE49-F238E27FC236}">
                <a16:creationId xmlns:a16="http://schemas.microsoft.com/office/drawing/2014/main" id="{946CBAF1-49D4-46A9-A470-83053035F74B}"/>
              </a:ext>
            </a:extLst>
          </p:cNvPr>
          <p:cNvGrpSpPr/>
          <p:nvPr/>
        </p:nvGrpSpPr>
        <p:grpSpPr>
          <a:xfrm>
            <a:off x="3649654" y="4596389"/>
            <a:ext cx="1846374" cy="307777"/>
            <a:chOff x="705026" y="6030914"/>
            <a:chExt cx="1846374" cy="307777"/>
          </a:xfrm>
        </p:grpSpPr>
        <p:sp>
          <p:nvSpPr>
            <p:cNvPr id="83" name="TextBox 82">
              <a:extLst>
                <a:ext uri="{FF2B5EF4-FFF2-40B4-BE49-F238E27FC236}">
                  <a16:creationId xmlns:a16="http://schemas.microsoft.com/office/drawing/2014/main" id="{2619DD69-0000-4473-9476-FC1849EF42E2}"/>
                </a:ext>
              </a:extLst>
            </p:cNvPr>
            <p:cNvSpPr txBox="1"/>
            <p:nvPr/>
          </p:nvSpPr>
          <p:spPr>
            <a:xfrm>
              <a:off x="705026" y="6030914"/>
              <a:ext cx="914400" cy="307777"/>
            </a:xfrm>
            <a:prstGeom prst="rect">
              <a:avLst/>
            </a:prstGeom>
            <a:noFill/>
          </p:spPr>
          <p:txBody>
            <a:bodyPr wrap="square" rtlCol="0">
              <a:spAutoFit/>
            </a:bodyPr>
            <a:lstStyle/>
            <a:p>
              <a:pPr algn="ctr"/>
              <a:r>
                <a:rPr lang="en-US" sz="1400"/>
                <a:t>Fires</a:t>
              </a:r>
            </a:p>
          </p:txBody>
        </p:sp>
        <p:sp>
          <p:nvSpPr>
            <p:cNvPr id="84" name="TextBox 83">
              <a:extLst>
                <a:ext uri="{FF2B5EF4-FFF2-40B4-BE49-F238E27FC236}">
                  <a16:creationId xmlns:a16="http://schemas.microsoft.com/office/drawing/2014/main" id="{21A53C19-E7BB-4D82-A8B5-B61F153C1185}"/>
                </a:ext>
              </a:extLst>
            </p:cNvPr>
            <p:cNvSpPr txBox="1"/>
            <p:nvPr/>
          </p:nvSpPr>
          <p:spPr>
            <a:xfrm>
              <a:off x="1637000" y="6030914"/>
              <a:ext cx="914400" cy="307777"/>
            </a:xfrm>
            <a:prstGeom prst="rect">
              <a:avLst/>
            </a:prstGeom>
            <a:noFill/>
          </p:spPr>
          <p:txBody>
            <a:bodyPr wrap="square" rtlCol="0">
              <a:spAutoFit/>
            </a:bodyPr>
            <a:lstStyle/>
            <a:p>
              <a:pPr algn="ctr"/>
              <a:r>
                <a:rPr lang="en-US" sz="1400"/>
                <a:t>Deaths</a:t>
              </a:r>
            </a:p>
          </p:txBody>
        </p:sp>
      </p:grpSp>
      <p:grpSp>
        <p:nvGrpSpPr>
          <p:cNvPr id="66" name="Group 65">
            <a:extLst>
              <a:ext uri="{FF2B5EF4-FFF2-40B4-BE49-F238E27FC236}">
                <a16:creationId xmlns:a16="http://schemas.microsoft.com/office/drawing/2014/main" id="{8A9B2620-1739-46F3-9FC8-0838D1C5AFA0}"/>
              </a:ext>
            </a:extLst>
          </p:cNvPr>
          <p:cNvGrpSpPr/>
          <p:nvPr/>
        </p:nvGrpSpPr>
        <p:grpSpPr>
          <a:xfrm>
            <a:off x="6596676" y="3653475"/>
            <a:ext cx="1841414" cy="1076206"/>
            <a:chOff x="6594196" y="5025075"/>
            <a:chExt cx="1841414" cy="1076206"/>
          </a:xfrm>
        </p:grpSpPr>
        <p:grpSp>
          <p:nvGrpSpPr>
            <p:cNvPr id="37" name="Group 36">
              <a:extLst>
                <a:ext uri="{FF2B5EF4-FFF2-40B4-BE49-F238E27FC236}">
                  <a16:creationId xmlns:a16="http://schemas.microsoft.com/office/drawing/2014/main" id="{4E63114F-0384-4800-B4CE-3233EDC03025}"/>
                </a:ext>
              </a:extLst>
            </p:cNvPr>
            <p:cNvGrpSpPr/>
            <p:nvPr/>
          </p:nvGrpSpPr>
          <p:grpSpPr>
            <a:xfrm>
              <a:off x="6594196" y="5025075"/>
              <a:ext cx="1841414" cy="1005840"/>
              <a:chOff x="5802576" y="5025075"/>
              <a:chExt cx="1841414" cy="1005840"/>
            </a:xfrm>
          </p:grpSpPr>
          <p:sp>
            <p:nvSpPr>
              <p:cNvPr id="33" name="Rectangle 32">
                <a:extLst>
                  <a:ext uri="{FF2B5EF4-FFF2-40B4-BE49-F238E27FC236}">
                    <a16:creationId xmlns:a16="http://schemas.microsoft.com/office/drawing/2014/main" id="{B95B0AF6-A258-4D3B-AC67-6D8C466C8FF8}"/>
                  </a:ext>
                </a:extLst>
              </p:cNvPr>
              <p:cNvSpPr/>
              <p:nvPr/>
            </p:nvSpPr>
            <p:spPr>
              <a:xfrm>
                <a:off x="5802576" y="5802315"/>
                <a:ext cx="914400" cy="22860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b="1">
                  <a:solidFill>
                    <a:schemeClr val="accent4"/>
                  </a:solidFill>
                </a:endParaRPr>
              </a:p>
            </p:txBody>
          </p:sp>
          <p:sp>
            <p:nvSpPr>
              <p:cNvPr id="27" name="Rectangle 26">
                <a:extLst>
                  <a:ext uri="{FF2B5EF4-FFF2-40B4-BE49-F238E27FC236}">
                    <a16:creationId xmlns:a16="http://schemas.microsoft.com/office/drawing/2014/main" id="{DEB93AA1-D947-46D5-BC8A-1477AADFE3F2}"/>
                  </a:ext>
                </a:extLst>
              </p:cNvPr>
              <p:cNvSpPr/>
              <p:nvPr/>
            </p:nvSpPr>
            <p:spPr>
              <a:xfrm>
                <a:off x="6729590" y="5025075"/>
                <a:ext cx="914400" cy="10058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22%</a:t>
                </a:r>
              </a:p>
            </p:txBody>
          </p:sp>
        </p:grpSp>
        <p:sp>
          <p:nvSpPr>
            <p:cNvPr id="65" name="TextBox 64">
              <a:extLst>
                <a:ext uri="{FF2B5EF4-FFF2-40B4-BE49-F238E27FC236}">
                  <a16:creationId xmlns:a16="http://schemas.microsoft.com/office/drawing/2014/main" id="{565EFD48-D427-49D5-B564-582EC9411FE2}"/>
                </a:ext>
              </a:extLst>
            </p:cNvPr>
            <p:cNvSpPr txBox="1"/>
            <p:nvPr/>
          </p:nvSpPr>
          <p:spPr>
            <a:xfrm>
              <a:off x="6765646" y="5731949"/>
              <a:ext cx="571500" cy="369332"/>
            </a:xfrm>
            <a:prstGeom prst="rect">
              <a:avLst/>
            </a:prstGeom>
            <a:noFill/>
          </p:spPr>
          <p:txBody>
            <a:bodyPr wrap="square" rtlCol="0">
              <a:spAutoFit/>
            </a:bodyPr>
            <a:lstStyle/>
            <a:p>
              <a:pPr algn="ctr"/>
              <a:r>
                <a:rPr lang="en-US" b="1">
                  <a:solidFill>
                    <a:schemeClr val="accent4"/>
                  </a:solidFill>
                </a:rPr>
                <a:t>5%</a:t>
              </a:r>
            </a:p>
          </p:txBody>
        </p:sp>
      </p:grpSp>
      <p:grpSp>
        <p:nvGrpSpPr>
          <p:cNvPr id="85" name="Group 84">
            <a:extLst>
              <a:ext uri="{FF2B5EF4-FFF2-40B4-BE49-F238E27FC236}">
                <a16:creationId xmlns:a16="http://schemas.microsoft.com/office/drawing/2014/main" id="{56D5C83A-53B6-41FC-9146-1FDC60B9953B}"/>
              </a:ext>
            </a:extLst>
          </p:cNvPr>
          <p:cNvGrpSpPr/>
          <p:nvPr/>
        </p:nvGrpSpPr>
        <p:grpSpPr>
          <a:xfrm>
            <a:off x="6594196" y="4596389"/>
            <a:ext cx="1846374" cy="307777"/>
            <a:chOff x="705026" y="6030914"/>
            <a:chExt cx="1846374" cy="307777"/>
          </a:xfrm>
        </p:grpSpPr>
        <p:sp>
          <p:nvSpPr>
            <p:cNvPr id="86" name="TextBox 85">
              <a:extLst>
                <a:ext uri="{FF2B5EF4-FFF2-40B4-BE49-F238E27FC236}">
                  <a16:creationId xmlns:a16="http://schemas.microsoft.com/office/drawing/2014/main" id="{4B75C271-2FC7-40A0-9303-A58D2805CDAA}"/>
                </a:ext>
              </a:extLst>
            </p:cNvPr>
            <p:cNvSpPr txBox="1"/>
            <p:nvPr/>
          </p:nvSpPr>
          <p:spPr>
            <a:xfrm>
              <a:off x="705026" y="6030914"/>
              <a:ext cx="914400" cy="307777"/>
            </a:xfrm>
            <a:prstGeom prst="rect">
              <a:avLst/>
            </a:prstGeom>
            <a:noFill/>
          </p:spPr>
          <p:txBody>
            <a:bodyPr wrap="square" rtlCol="0">
              <a:spAutoFit/>
            </a:bodyPr>
            <a:lstStyle/>
            <a:p>
              <a:pPr algn="ctr"/>
              <a:r>
                <a:rPr lang="en-US" sz="1400"/>
                <a:t>Fires</a:t>
              </a:r>
            </a:p>
          </p:txBody>
        </p:sp>
        <p:sp>
          <p:nvSpPr>
            <p:cNvPr id="87" name="TextBox 86">
              <a:extLst>
                <a:ext uri="{FF2B5EF4-FFF2-40B4-BE49-F238E27FC236}">
                  <a16:creationId xmlns:a16="http://schemas.microsoft.com/office/drawing/2014/main" id="{E739121A-DEDE-46C0-82AD-AC35053CC7A8}"/>
                </a:ext>
              </a:extLst>
            </p:cNvPr>
            <p:cNvSpPr txBox="1"/>
            <p:nvPr/>
          </p:nvSpPr>
          <p:spPr>
            <a:xfrm>
              <a:off x="1637000" y="6030914"/>
              <a:ext cx="914400" cy="307777"/>
            </a:xfrm>
            <a:prstGeom prst="rect">
              <a:avLst/>
            </a:prstGeom>
            <a:noFill/>
          </p:spPr>
          <p:txBody>
            <a:bodyPr wrap="square" rtlCol="0">
              <a:spAutoFit/>
            </a:bodyPr>
            <a:lstStyle/>
            <a:p>
              <a:pPr algn="ctr"/>
              <a:r>
                <a:rPr lang="en-US" sz="1400"/>
                <a:t>Deaths</a:t>
              </a:r>
            </a:p>
          </p:txBody>
        </p:sp>
      </p:grpSp>
      <p:pic>
        <p:nvPicPr>
          <p:cNvPr id="13" name="Picture 12">
            <a:extLst>
              <a:ext uri="{FF2B5EF4-FFF2-40B4-BE49-F238E27FC236}">
                <a16:creationId xmlns:a16="http://schemas.microsoft.com/office/drawing/2014/main" id="{A82F553A-C1DD-431B-9B89-645A3AD74D31}"/>
              </a:ext>
            </a:extLst>
          </p:cNvPr>
          <p:cNvPicPr>
            <a:picLocks noChangeAspect="1"/>
          </p:cNvPicPr>
          <p:nvPr/>
        </p:nvPicPr>
        <p:blipFill>
          <a:blip r:embed="rId4"/>
          <a:stretch>
            <a:fillRect/>
          </a:stretch>
        </p:blipFill>
        <p:spPr>
          <a:xfrm>
            <a:off x="6987676" y="4933444"/>
            <a:ext cx="1046255" cy="941832"/>
          </a:xfrm>
          <a:prstGeom prst="rect">
            <a:avLst/>
          </a:prstGeom>
        </p:spPr>
      </p:pic>
      <p:grpSp>
        <p:nvGrpSpPr>
          <p:cNvPr id="16" name="Group 15">
            <a:extLst>
              <a:ext uri="{FF2B5EF4-FFF2-40B4-BE49-F238E27FC236}">
                <a16:creationId xmlns:a16="http://schemas.microsoft.com/office/drawing/2014/main" id="{B13DF043-2F80-467B-99B3-4C07F9D959EA}"/>
              </a:ext>
            </a:extLst>
          </p:cNvPr>
          <p:cNvGrpSpPr/>
          <p:nvPr/>
        </p:nvGrpSpPr>
        <p:grpSpPr>
          <a:xfrm>
            <a:off x="3611297" y="4927920"/>
            <a:ext cx="1884731" cy="1021470"/>
            <a:chOff x="3628893" y="4904166"/>
            <a:chExt cx="1884731" cy="1021470"/>
          </a:xfrm>
        </p:grpSpPr>
        <p:pic>
          <p:nvPicPr>
            <p:cNvPr id="15" name="Picture 14">
              <a:extLst>
                <a:ext uri="{FF2B5EF4-FFF2-40B4-BE49-F238E27FC236}">
                  <a16:creationId xmlns:a16="http://schemas.microsoft.com/office/drawing/2014/main" id="{A598C95A-F4DC-4C0B-9E7F-A92A8D05D4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27789" y="5116514"/>
              <a:ext cx="285835" cy="428752"/>
            </a:xfrm>
            <a:prstGeom prst="rect">
              <a:avLst/>
            </a:prstGeom>
          </p:spPr>
        </p:pic>
        <p:pic>
          <p:nvPicPr>
            <p:cNvPr id="14" name="Picture 13">
              <a:extLst>
                <a:ext uri="{FF2B5EF4-FFF2-40B4-BE49-F238E27FC236}">
                  <a16:creationId xmlns:a16="http://schemas.microsoft.com/office/drawing/2014/main" id="{81E49F6B-7EF6-4CCA-89E3-F2597F71C1A2}"/>
                </a:ext>
              </a:extLst>
            </p:cNvPr>
            <p:cNvPicPr>
              <a:picLocks noChangeAspect="1"/>
            </p:cNvPicPr>
            <p:nvPr/>
          </p:nvPicPr>
          <p:blipFill rotWithShape="1">
            <a:blip r:embed="rId6">
              <a:extLst>
                <a:ext uri="{28A0092B-C50C-407E-A947-70E740481C1C}">
                  <a14:useLocalDpi xmlns:a14="http://schemas.microsoft.com/office/drawing/2010/main"/>
                </a:ext>
              </a:extLst>
            </a:blip>
            <a:srcRect l="48886" t="28024"/>
            <a:stretch/>
          </p:blipFill>
          <p:spPr>
            <a:xfrm>
              <a:off x="3628893" y="4904166"/>
              <a:ext cx="1569687" cy="1021470"/>
            </a:xfrm>
            <a:prstGeom prst="rect">
              <a:avLst/>
            </a:prstGeom>
          </p:spPr>
        </p:pic>
      </p:grpSp>
    </p:spTree>
    <p:extLst>
      <p:ext uri="{BB962C8B-B14F-4D97-AF65-F5344CB8AC3E}">
        <p14:creationId xmlns:p14="http://schemas.microsoft.com/office/powerpoint/2010/main" val="4216001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B7628A84-F7A0-404C-877E-7B24276DC7A2}"/>
              </a:ext>
            </a:extLst>
          </p:cNvPr>
          <p:cNvSpPr>
            <a:spLocks noGrp="1"/>
          </p:cNvSpPr>
          <p:nvPr>
            <p:ph type="body" sz="quarter" idx="13"/>
          </p:nvPr>
        </p:nvSpPr>
        <p:spPr>
          <a:xfrm>
            <a:off x="457203" y="1196015"/>
            <a:ext cx="4497918" cy="3853815"/>
          </a:xfrm>
        </p:spPr>
        <p:txBody>
          <a:bodyPr anchor="ctr"/>
          <a:lstStyle/>
          <a:p>
            <a:pPr lvl="0">
              <a:spcBef>
                <a:spcPts val="1200"/>
              </a:spcBef>
            </a:pPr>
            <a:r>
              <a:rPr lang="en-US">
                <a:solidFill>
                  <a:schemeClr val="tx1"/>
                </a:solidFill>
              </a:rPr>
              <a:t>Stay in the kitchen when cooking.</a:t>
            </a:r>
          </a:p>
          <a:p>
            <a:pPr>
              <a:spcBef>
                <a:spcPts val="1200"/>
              </a:spcBef>
            </a:pPr>
            <a:r>
              <a:rPr lang="en-US">
                <a:solidFill>
                  <a:schemeClr val="tx1"/>
                </a:solidFill>
              </a:rPr>
              <a:t>Never leave anything burning unattended.</a:t>
            </a:r>
          </a:p>
          <a:p>
            <a:pPr lvl="0">
              <a:spcBef>
                <a:spcPts val="1200"/>
              </a:spcBef>
            </a:pPr>
            <a:r>
              <a:rPr lang="en-US">
                <a:solidFill>
                  <a:schemeClr val="tx1"/>
                </a:solidFill>
              </a:rPr>
              <a:t>Install fire extinguishers.</a:t>
            </a:r>
          </a:p>
        </p:txBody>
      </p:sp>
      <p:sp>
        <p:nvSpPr>
          <p:cNvPr id="3" name="Title 2">
            <a:extLst>
              <a:ext uri="{FF2B5EF4-FFF2-40B4-BE49-F238E27FC236}">
                <a16:creationId xmlns:a16="http://schemas.microsoft.com/office/drawing/2014/main" id="{83F064C5-F2BF-41B1-A976-B7415F57FC32}"/>
              </a:ext>
            </a:extLst>
          </p:cNvPr>
          <p:cNvSpPr>
            <a:spLocks noGrp="1"/>
          </p:cNvSpPr>
          <p:nvPr>
            <p:ph type="title"/>
          </p:nvPr>
        </p:nvSpPr>
        <p:spPr/>
        <p:txBody>
          <a:bodyPr/>
          <a:lstStyle/>
          <a:p>
            <a:r>
              <a:rPr lang="en-US">
                <a:solidFill>
                  <a:schemeClr val="accent1">
                    <a:lumMod val="75000"/>
                  </a:schemeClr>
                </a:solidFill>
                <a:latin typeface="Arial"/>
                <a:cs typeface="Arial"/>
              </a:rPr>
              <a:t>Reduce Fire Risk in Your Home</a:t>
            </a:r>
          </a:p>
        </p:txBody>
      </p:sp>
      <p:pic>
        <p:nvPicPr>
          <p:cNvPr id="5" name="Picture 4">
            <a:extLst>
              <a:ext uri="{FF2B5EF4-FFF2-40B4-BE49-F238E27FC236}">
                <a16:creationId xmlns:a16="http://schemas.microsoft.com/office/drawing/2014/main" id="{2D9E4A84-CAA5-4472-875F-EAEF80FC05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55120" y="1616560"/>
            <a:ext cx="3774726" cy="3012725"/>
          </a:xfrm>
          <a:prstGeom prst="rect">
            <a:avLst/>
          </a:prstGeom>
        </p:spPr>
      </p:pic>
      <p:sp>
        <p:nvSpPr>
          <p:cNvPr id="6" name="Rectangle 5">
            <a:extLst>
              <a:ext uri="{FF2B5EF4-FFF2-40B4-BE49-F238E27FC236}">
                <a16:creationId xmlns:a16="http://schemas.microsoft.com/office/drawing/2014/main" id="{E0737671-D8CC-42B0-8DD2-9F7B6F7F3289}"/>
              </a:ext>
            </a:extLst>
          </p:cNvPr>
          <p:cNvSpPr/>
          <p:nvPr/>
        </p:nvSpPr>
        <p:spPr>
          <a:xfrm>
            <a:off x="457203" y="5093319"/>
            <a:ext cx="8229594" cy="83373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a:ea typeface="+mn-ea"/>
                <a:cs typeface="Arial"/>
              </a:rPr>
              <a:t>Keep an </a:t>
            </a:r>
            <a:r>
              <a:rPr kumimoji="0" lang="en-US" sz="2800" b="1" i="0" u="none" strike="noStrike" kern="1200" cap="none" spc="0" normalizeH="0" baseline="0" noProof="0" err="1">
                <a:ln>
                  <a:noFill/>
                </a:ln>
                <a:solidFill>
                  <a:schemeClr val="tx1"/>
                </a:solidFill>
                <a:effectLst/>
                <a:uLnTx/>
                <a:uFillTx/>
                <a:latin typeface="Arial"/>
                <a:ea typeface="+mn-ea"/>
                <a:cs typeface="Arial"/>
              </a:rPr>
              <a:t>ey</a:t>
            </a:r>
            <a:r>
              <a:rPr lang="en-US" sz="2800" b="1">
                <a:solidFill>
                  <a:schemeClr val="tx1"/>
                </a:solidFill>
                <a:latin typeface="Arial"/>
                <a:cs typeface="Arial"/>
              </a:rPr>
              <a:t>e on what you fry!</a:t>
            </a:r>
            <a:endParaRPr kumimoji="0" lang="en-US" sz="2800" b="1" i="0" u="none" strike="noStrike" kern="1200" cap="none" spc="0" normalizeH="0" baseline="0" noProof="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3702932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48B8B893-CDAE-49ED-9DE4-BDE599762858}"/>
              </a:ext>
            </a:extLst>
          </p:cNvPr>
          <p:cNvSpPr>
            <a:spLocks noGrp="1"/>
          </p:cNvSpPr>
          <p:nvPr>
            <p:ph type="body" sz="quarter" idx="13"/>
          </p:nvPr>
        </p:nvSpPr>
        <p:spPr>
          <a:xfrm>
            <a:off x="408070" y="1376335"/>
            <a:ext cx="8272643" cy="4645056"/>
          </a:xfrm>
        </p:spPr>
        <p:txBody>
          <a:bodyPr numCol="2" anchor="ctr"/>
          <a:lstStyle/>
          <a:p>
            <a:pPr lvl="0"/>
            <a:endParaRPr lang="en-US"/>
          </a:p>
          <a:p>
            <a:pPr lvl="0"/>
            <a:endParaRPr lang="en-US"/>
          </a:p>
          <a:p>
            <a:pPr lvl="0"/>
            <a:endParaRPr lang="en-US"/>
          </a:p>
          <a:p>
            <a:pPr lvl="0"/>
            <a:endParaRPr lang="en-US"/>
          </a:p>
          <a:p>
            <a:pPr lvl="0"/>
            <a:endParaRPr lang="en-US"/>
          </a:p>
          <a:p>
            <a:pPr lvl="0"/>
            <a:endParaRPr lang="en-US"/>
          </a:p>
          <a:p>
            <a:pPr lvl="0"/>
            <a:endParaRPr lang="en-US"/>
          </a:p>
          <a:p>
            <a:pPr lvl="0"/>
            <a:endParaRPr lang="en-US"/>
          </a:p>
          <a:p>
            <a:pPr lvl="0"/>
            <a:endParaRPr lang="en-US"/>
          </a:p>
          <a:p>
            <a:pPr lvl="0">
              <a:spcAft>
                <a:spcPts val="1800"/>
              </a:spcAft>
            </a:pPr>
            <a:endParaRPr lang="en-US">
              <a:solidFill>
                <a:schemeClr val="tx1"/>
              </a:solidFill>
            </a:endParaRPr>
          </a:p>
          <a:p>
            <a:pPr lvl="0">
              <a:spcBef>
                <a:spcPts val="1200"/>
              </a:spcBef>
              <a:spcAft>
                <a:spcPts val="1800"/>
              </a:spcAft>
            </a:pPr>
            <a:r>
              <a:rPr lang="en-US">
                <a:solidFill>
                  <a:schemeClr val="tx1"/>
                </a:solidFill>
              </a:rPr>
              <a:t>Plug appliances directly into wall outlets.</a:t>
            </a:r>
          </a:p>
          <a:p>
            <a:pPr lvl="0">
              <a:spcAft>
                <a:spcPts val="1800"/>
              </a:spcAft>
            </a:pPr>
            <a:r>
              <a:rPr lang="en-US">
                <a:solidFill>
                  <a:schemeClr val="tx1"/>
                </a:solidFill>
              </a:rPr>
              <a:t>Avoiding overloading outlets.</a:t>
            </a:r>
          </a:p>
          <a:p>
            <a:pPr lvl="0">
              <a:spcAft>
                <a:spcPts val="1800"/>
              </a:spcAft>
            </a:pPr>
            <a:r>
              <a:rPr lang="en-US">
                <a:solidFill>
                  <a:schemeClr val="tx1"/>
                </a:solidFill>
              </a:rPr>
              <a:t>Make sure electrical cords are used safely.</a:t>
            </a:r>
          </a:p>
        </p:txBody>
      </p:sp>
      <p:sp>
        <p:nvSpPr>
          <p:cNvPr id="3" name="Title 2">
            <a:extLst>
              <a:ext uri="{FF2B5EF4-FFF2-40B4-BE49-F238E27FC236}">
                <a16:creationId xmlns:a16="http://schemas.microsoft.com/office/drawing/2014/main" id="{2710B9B1-C387-4D81-A3CE-D146EC908CA2}"/>
              </a:ext>
            </a:extLst>
          </p:cNvPr>
          <p:cNvSpPr>
            <a:spLocks noGrp="1"/>
          </p:cNvSpPr>
          <p:nvPr>
            <p:ph type="title"/>
          </p:nvPr>
        </p:nvSpPr>
        <p:spPr/>
        <p:txBody>
          <a:bodyPr/>
          <a:lstStyle/>
          <a:p>
            <a:r>
              <a:rPr lang="en-US">
                <a:solidFill>
                  <a:schemeClr val="accent1">
                    <a:lumMod val="75000"/>
                  </a:schemeClr>
                </a:solidFill>
                <a:latin typeface="Arial"/>
                <a:cs typeface="Arial"/>
              </a:rPr>
              <a:t>Reduce Fire Risk in Your Home</a:t>
            </a:r>
          </a:p>
        </p:txBody>
      </p:sp>
      <p:pic>
        <p:nvPicPr>
          <p:cNvPr id="4" name="Picture 3">
            <a:extLst>
              <a:ext uri="{FF2B5EF4-FFF2-40B4-BE49-F238E27FC236}">
                <a16:creationId xmlns:a16="http://schemas.microsoft.com/office/drawing/2014/main" id="{AA8C74F0-773A-4182-9B94-68A3EB4239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154" y="1376335"/>
            <a:ext cx="4002697" cy="4105330"/>
          </a:xfrm>
          <a:prstGeom prst="rect">
            <a:avLst/>
          </a:prstGeom>
        </p:spPr>
      </p:pic>
      <p:sp>
        <p:nvSpPr>
          <p:cNvPr id="6" name="Rectangle 5">
            <a:extLst>
              <a:ext uri="{FF2B5EF4-FFF2-40B4-BE49-F238E27FC236}">
                <a16:creationId xmlns:a16="http://schemas.microsoft.com/office/drawing/2014/main" id="{6B25F356-5DD0-42F3-8267-3D81DF92777B}"/>
              </a:ext>
            </a:extLst>
          </p:cNvPr>
          <p:cNvSpPr/>
          <p:nvPr/>
        </p:nvSpPr>
        <p:spPr>
          <a:xfrm>
            <a:off x="4572000" y="1289033"/>
            <a:ext cx="4114797" cy="83373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a:ea typeface="+mn-ea"/>
                <a:cs typeface="Arial"/>
              </a:rPr>
              <a:t>3 feet from the heat!</a:t>
            </a:r>
          </a:p>
        </p:txBody>
      </p:sp>
    </p:spTree>
    <p:extLst>
      <p:ext uri="{BB962C8B-B14F-4D97-AF65-F5344CB8AC3E}">
        <p14:creationId xmlns:p14="http://schemas.microsoft.com/office/powerpoint/2010/main" val="356632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53B8A914-A25C-437F-A191-0FC3A09AC9F7}"/>
              </a:ext>
            </a:extLst>
          </p:cNvPr>
          <p:cNvSpPr>
            <a:spLocks noGrp="1"/>
          </p:cNvSpPr>
          <p:nvPr>
            <p:ph type="body" sz="quarter" idx="13"/>
          </p:nvPr>
        </p:nvSpPr>
        <p:spPr>
          <a:xfrm>
            <a:off x="457203" y="1152525"/>
            <a:ext cx="4950540" cy="4868865"/>
          </a:xfrm>
        </p:spPr>
        <p:txBody>
          <a:bodyPr anchor="ctr"/>
          <a:lstStyle/>
          <a:p>
            <a:pPr>
              <a:spcAft>
                <a:spcPts val="1800"/>
              </a:spcAft>
            </a:pPr>
            <a:r>
              <a:rPr lang="en-US">
                <a:solidFill>
                  <a:schemeClr val="tx1"/>
                </a:solidFill>
              </a:rPr>
              <a:t>Never smoke in bed or when drowsy.</a:t>
            </a:r>
          </a:p>
          <a:p>
            <a:pPr>
              <a:spcAft>
                <a:spcPts val="1800"/>
              </a:spcAft>
            </a:pPr>
            <a:r>
              <a:rPr lang="en-US">
                <a:solidFill>
                  <a:schemeClr val="tx1"/>
                </a:solidFill>
              </a:rPr>
              <a:t>Never smoke where medical oxygen is used.</a:t>
            </a:r>
          </a:p>
          <a:p>
            <a:pPr>
              <a:spcAft>
                <a:spcPts val="1800"/>
              </a:spcAft>
            </a:pPr>
            <a:r>
              <a:rPr lang="en-US">
                <a:solidFill>
                  <a:schemeClr val="tx1"/>
                </a:solidFill>
              </a:rPr>
              <a:t>Always properly extinguish. </a:t>
            </a:r>
          </a:p>
          <a:p>
            <a:pPr>
              <a:spcAft>
                <a:spcPts val="1800"/>
              </a:spcAft>
            </a:pPr>
            <a:r>
              <a:rPr lang="en-US">
                <a:solidFill>
                  <a:schemeClr val="tx1"/>
                </a:solidFill>
              </a:rPr>
              <a:t>Keep matches and lighters away from kids.</a:t>
            </a:r>
          </a:p>
        </p:txBody>
      </p:sp>
      <p:sp>
        <p:nvSpPr>
          <p:cNvPr id="3" name="Title 2">
            <a:extLst>
              <a:ext uri="{FF2B5EF4-FFF2-40B4-BE49-F238E27FC236}">
                <a16:creationId xmlns:a16="http://schemas.microsoft.com/office/drawing/2014/main" id="{E57053C0-A2BF-4165-9B98-0A0BE906D5D0}"/>
              </a:ext>
            </a:extLst>
          </p:cNvPr>
          <p:cNvSpPr>
            <a:spLocks noGrp="1"/>
          </p:cNvSpPr>
          <p:nvPr>
            <p:ph type="title"/>
          </p:nvPr>
        </p:nvSpPr>
        <p:spPr/>
        <p:txBody>
          <a:bodyPr/>
          <a:lstStyle/>
          <a:p>
            <a:r>
              <a:rPr lang="en-US">
                <a:solidFill>
                  <a:schemeClr val="accent1">
                    <a:lumMod val="75000"/>
                  </a:schemeClr>
                </a:solidFill>
                <a:latin typeface="Arial"/>
                <a:cs typeface="Arial"/>
              </a:rPr>
              <a:t>Smoking is Dangerous</a:t>
            </a:r>
          </a:p>
        </p:txBody>
      </p:sp>
      <p:pic>
        <p:nvPicPr>
          <p:cNvPr id="4" name="Picture 3">
            <a:extLst>
              <a:ext uri="{FF2B5EF4-FFF2-40B4-BE49-F238E27FC236}">
                <a16:creationId xmlns:a16="http://schemas.microsoft.com/office/drawing/2014/main" id="{3AC2D663-64FB-41F5-9210-83CE0627C6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1029" y="1595319"/>
            <a:ext cx="4114798" cy="3983275"/>
          </a:xfrm>
          <a:prstGeom prst="rect">
            <a:avLst/>
          </a:prstGeom>
        </p:spPr>
      </p:pic>
    </p:spTree>
    <p:extLst>
      <p:ext uri="{BB962C8B-B14F-4D97-AF65-F5344CB8AC3E}">
        <p14:creationId xmlns:p14="http://schemas.microsoft.com/office/powerpoint/2010/main" val="202056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0A8C3A28-B3FB-42EB-B556-12753D2837B9}"/>
              </a:ext>
            </a:extLst>
          </p:cNvPr>
          <p:cNvSpPr>
            <a:spLocks noGrp="1"/>
          </p:cNvSpPr>
          <p:nvPr>
            <p:ph type="body" sz="quarter" idx="13"/>
          </p:nvPr>
        </p:nvSpPr>
        <p:spPr>
          <a:xfrm>
            <a:off x="457203" y="1152525"/>
            <a:ext cx="4577642" cy="4868865"/>
          </a:xfrm>
        </p:spPr>
        <p:txBody>
          <a:bodyPr numCol="1" anchor="ctr"/>
          <a:lstStyle/>
          <a:p>
            <a:pPr lvl="0">
              <a:spcAft>
                <a:spcPts val="1200"/>
              </a:spcAft>
            </a:pPr>
            <a:r>
              <a:rPr lang="en-US">
                <a:solidFill>
                  <a:schemeClr val="tx1"/>
                </a:solidFill>
              </a:rPr>
              <a:t>Install on every floor – inside and outside of sleeping areas.</a:t>
            </a:r>
          </a:p>
          <a:p>
            <a:pPr lvl="0">
              <a:spcAft>
                <a:spcPts val="1200"/>
              </a:spcAft>
            </a:pPr>
            <a:r>
              <a:rPr lang="en-US">
                <a:solidFill>
                  <a:schemeClr val="tx1"/>
                </a:solidFill>
              </a:rPr>
              <a:t>Test every month.</a:t>
            </a:r>
          </a:p>
          <a:p>
            <a:pPr lvl="0">
              <a:spcAft>
                <a:spcPts val="1200"/>
              </a:spcAft>
            </a:pPr>
            <a:r>
              <a:rPr lang="en-US">
                <a:solidFill>
                  <a:schemeClr val="tx1"/>
                </a:solidFill>
              </a:rPr>
              <a:t>Maintain them properly.</a:t>
            </a:r>
          </a:p>
          <a:p>
            <a:pPr lvl="0">
              <a:spcAft>
                <a:spcPts val="1200"/>
              </a:spcAft>
            </a:pPr>
            <a:r>
              <a:rPr lang="en-US">
                <a:solidFill>
                  <a:schemeClr val="tx1"/>
                </a:solidFill>
              </a:rPr>
              <a:t>Replace after 10 years.</a:t>
            </a:r>
          </a:p>
          <a:p>
            <a:pPr lvl="0">
              <a:spcAft>
                <a:spcPts val="1200"/>
              </a:spcAft>
            </a:pPr>
            <a:r>
              <a:rPr lang="en-US">
                <a:solidFill>
                  <a:schemeClr val="tx1"/>
                </a:solidFill>
              </a:rPr>
              <a:t>Don’t disable alarms!</a:t>
            </a:r>
          </a:p>
        </p:txBody>
      </p:sp>
      <p:sp>
        <p:nvSpPr>
          <p:cNvPr id="3" name="Title 2">
            <a:extLst>
              <a:ext uri="{FF2B5EF4-FFF2-40B4-BE49-F238E27FC236}">
                <a16:creationId xmlns:a16="http://schemas.microsoft.com/office/drawing/2014/main" id="{FE8973B8-893D-43C6-BB5E-F1B383F2C0BD}"/>
              </a:ext>
            </a:extLst>
          </p:cNvPr>
          <p:cNvSpPr>
            <a:spLocks noGrp="1"/>
          </p:cNvSpPr>
          <p:nvPr>
            <p:ph type="title"/>
          </p:nvPr>
        </p:nvSpPr>
        <p:spPr/>
        <p:txBody>
          <a:bodyPr/>
          <a:lstStyle/>
          <a:p>
            <a:r>
              <a:rPr lang="en-US">
                <a:solidFill>
                  <a:schemeClr val="accent1">
                    <a:lumMod val="75000"/>
                  </a:schemeClr>
                </a:solidFill>
                <a:latin typeface="Arial"/>
                <a:cs typeface="Arial"/>
              </a:rPr>
              <a:t>Smoke Alarms Save Lives</a:t>
            </a:r>
          </a:p>
        </p:txBody>
      </p:sp>
      <p:pic>
        <p:nvPicPr>
          <p:cNvPr id="4" name="Picture 3" descr="A picture containing object&#10;&#10;Description generated with high confidence">
            <a:extLst>
              <a:ext uri="{FF2B5EF4-FFF2-40B4-BE49-F238E27FC236}">
                <a16:creationId xmlns:a16="http://schemas.microsoft.com/office/drawing/2014/main" id="{A8223828-D0B6-4015-8C1C-12B9435008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6875" r="23679" b="30630"/>
          <a:stretch/>
        </p:blipFill>
        <p:spPr>
          <a:xfrm>
            <a:off x="5179493" y="2130923"/>
            <a:ext cx="3550354" cy="2912068"/>
          </a:xfrm>
          <a:prstGeom prst="rect">
            <a:avLst/>
          </a:prstGeom>
        </p:spPr>
      </p:pic>
    </p:spTree>
    <p:extLst>
      <p:ext uri="{BB962C8B-B14F-4D97-AF65-F5344CB8AC3E}">
        <p14:creationId xmlns:p14="http://schemas.microsoft.com/office/powerpoint/2010/main" val="1151967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34D4B845-231C-450D-9FF6-A6E96105C621}"/>
              </a:ext>
            </a:extLst>
          </p:cNvPr>
          <p:cNvSpPr>
            <a:spLocks noGrp="1"/>
          </p:cNvSpPr>
          <p:nvPr>
            <p:ph type="body" sz="quarter" idx="13"/>
          </p:nvPr>
        </p:nvSpPr>
        <p:spPr>
          <a:xfrm>
            <a:off x="4167550" y="1406144"/>
            <a:ext cx="4562297" cy="4361628"/>
          </a:xfrm>
        </p:spPr>
        <p:txBody>
          <a:bodyPr numCol="1" anchor="ctr"/>
          <a:lstStyle/>
          <a:p>
            <a:pPr>
              <a:spcBef>
                <a:spcPts val="1200"/>
              </a:spcBef>
              <a:spcAft>
                <a:spcPts val="1200"/>
              </a:spcAft>
            </a:pPr>
            <a:endParaRPr lang="en-US">
              <a:solidFill>
                <a:schemeClr val="tx1"/>
              </a:solidFill>
            </a:endParaRPr>
          </a:p>
          <a:p>
            <a:pPr>
              <a:spcBef>
                <a:spcPts val="1200"/>
              </a:spcBef>
              <a:spcAft>
                <a:spcPts val="1200"/>
              </a:spcAft>
            </a:pPr>
            <a:r>
              <a:rPr lang="en-US">
                <a:solidFill>
                  <a:schemeClr val="tx1"/>
                </a:solidFill>
              </a:rPr>
              <a:t>Find a safe escape route.</a:t>
            </a:r>
          </a:p>
          <a:p>
            <a:pPr>
              <a:spcAft>
                <a:spcPts val="1200"/>
              </a:spcAft>
            </a:pPr>
            <a:r>
              <a:rPr lang="en-US">
                <a:solidFill>
                  <a:schemeClr val="tx1"/>
                </a:solidFill>
              </a:rPr>
              <a:t>If there is smoke, get low. </a:t>
            </a:r>
          </a:p>
          <a:p>
            <a:pPr>
              <a:spcAft>
                <a:spcPts val="1200"/>
              </a:spcAft>
            </a:pPr>
            <a:r>
              <a:rPr lang="en-US">
                <a:solidFill>
                  <a:schemeClr val="tx1"/>
                </a:solidFill>
              </a:rPr>
              <a:t>Meet at the designated safe meeting place.</a:t>
            </a:r>
          </a:p>
          <a:p>
            <a:pPr>
              <a:spcAft>
                <a:spcPts val="1200"/>
              </a:spcAft>
            </a:pPr>
            <a:r>
              <a:rPr lang="en-US">
                <a:solidFill>
                  <a:schemeClr val="tx1"/>
                </a:solidFill>
              </a:rPr>
              <a:t>Call 911 once safe.</a:t>
            </a:r>
          </a:p>
        </p:txBody>
      </p:sp>
      <p:sp>
        <p:nvSpPr>
          <p:cNvPr id="3" name="Title 2">
            <a:extLst>
              <a:ext uri="{FF2B5EF4-FFF2-40B4-BE49-F238E27FC236}">
                <a16:creationId xmlns:a16="http://schemas.microsoft.com/office/drawing/2014/main" id="{340CD846-DF77-404F-B86E-C35BC3E07A22}"/>
              </a:ext>
            </a:extLst>
          </p:cNvPr>
          <p:cNvSpPr>
            <a:spLocks noGrp="1"/>
          </p:cNvSpPr>
          <p:nvPr>
            <p:ph type="title"/>
          </p:nvPr>
        </p:nvSpPr>
        <p:spPr/>
        <p:txBody>
          <a:bodyPr/>
          <a:lstStyle/>
          <a:p>
            <a:r>
              <a:rPr lang="en-US">
                <a:solidFill>
                  <a:schemeClr val="accent1">
                    <a:lumMod val="75000"/>
                  </a:schemeClr>
                </a:solidFill>
                <a:latin typeface="Arial"/>
                <a:cs typeface="Arial"/>
              </a:rPr>
              <a:t>Know What to Do</a:t>
            </a:r>
          </a:p>
        </p:txBody>
      </p:sp>
      <p:grpSp>
        <p:nvGrpSpPr>
          <p:cNvPr id="10" name="Group 9">
            <a:extLst>
              <a:ext uri="{FF2B5EF4-FFF2-40B4-BE49-F238E27FC236}">
                <a16:creationId xmlns:a16="http://schemas.microsoft.com/office/drawing/2014/main" id="{8228FF38-2F69-4954-85C6-385FB5E5139D}"/>
              </a:ext>
            </a:extLst>
          </p:cNvPr>
          <p:cNvGrpSpPr>
            <a:grpSpLocks noChangeAspect="1"/>
          </p:cNvGrpSpPr>
          <p:nvPr/>
        </p:nvGrpSpPr>
        <p:grpSpPr>
          <a:xfrm>
            <a:off x="485975" y="1406143"/>
            <a:ext cx="3502366" cy="4361628"/>
            <a:chOff x="3962990" y="1152525"/>
            <a:chExt cx="4766855" cy="5936343"/>
          </a:xfrm>
        </p:grpSpPr>
        <p:pic>
          <p:nvPicPr>
            <p:cNvPr id="11" name="Picture 10">
              <a:extLst>
                <a:ext uri="{FF2B5EF4-FFF2-40B4-BE49-F238E27FC236}">
                  <a16:creationId xmlns:a16="http://schemas.microsoft.com/office/drawing/2014/main" id="{F5C6B835-4B7E-4664-B7B0-1DA73FF55DD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962990" y="1152525"/>
              <a:ext cx="4766855" cy="5936343"/>
            </a:xfrm>
            <a:prstGeom prst="rect">
              <a:avLst/>
            </a:prstGeom>
          </p:spPr>
        </p:pic>
        <p:pic>
          <p:nvPicPr>
            <p:cNvPr id="12" name="Picture 11">
              <a:extLst>
                <a:ext uri="{FF2B5EF4-FFF2-40B4-BE49-F238E27FC236}">
                  <a16:creationId xmlns:a16="http://schemas.microsoft.com/office/drawing/2014/main" id="{8F6B7338-00F9-4111-ABC9-E6A76A8B2187}"/>
                </a:ext>
              </a:extLst>
            </p:cNvPr>
            <p:cNvPicPr>
              <a:picLocks noChangeAspect="1"/>
            </p:cNvPicPr>
            <p:nvPr/>
          </p:nvPicPr>
          <p:blipFill>
            <a:blip r:embed="rId4"/>
            <a:stretch>
              <a:fillRect/>
            </a:stretch>
          </p:blipFill>
          <p:spPr>
            <a:xfrm>
              <a:off x="4817612" y="2589705"/>
              <a:ext cx="3057607" cy="3061982"/>
            </a:xfrm>
            <a:prstGeom prst="rect">
              <a:avLst/>
            </a:prstGeom>
            <a:effectLst>
              <a:outerShdw blurRad="571500" dist="152400" dir="5400000" sx="102000" sy="102000" algn="t" rotWithShape="0">
                <a:prstClr val="black">
                  <a:alpha val="89000"/>
                </a:prstClr>
              </a:outerShdw>
            </a:effectLst>
          </p:spPr>
        </p:pic>
      </p:grpSp>
      <p:sp>
        <p:nvSpPr>
          <p:cNvPr id="2" name="TextBox 1">
            <a:extLst>
              <a:ext uri="{FF2B5EF4-FFF2-40B4-BE49-F238E27FC236}">
                <a16:creationId xmlns:a16="http://schemas.microsoft.com/office/drawing/2014/main" id="{47AD8FAB-BD23-4CE0-A3CA-1BEC8E366E2B}"/>
              </a:ext>
            </a:extLst>
          </p:cNvPr>
          <p:cNvSpPr txBox="1"/>
          <p:nvPr/>
        </p:nvSpPr>
        <p:spPr>
          <a:xfrm>
            <a:off x="682678" y="4790304"/>
            <a:ext cx="3108960" cy="369332"/>
          </a:xfrm>
          <a:prstGeom prst="rect">
            <a:avLst/>
          </a:prstGeom>
          <a:noFill/>
        </p:spPr>
        <p:txBody>
          <a:bodyPr wrap="square" rtlCol="0">
            <a:spAutoFit/>
          </a:bodyPr>
          <a:lstStyle/>
          <a:p>
            <a:pPr algn="ctr"/>
            <a:r>
              <a:rPr lang="en-US">
                <a:solidFill>
                  <a:schemeClr val="bg1"/>
                </a:solidFill>
                <a:latin typeface="Arial Black" panose="020B0A04020102020204" pitchFamily="34" charset="0"/>
              </a:rPr>
              <a:t>Less than 2 minutes</a:t>
            </a:r>
          </a:p>
        </p:txBody>
      </p:sp>
      <p:sp>
        <p:nvSpPr>
          <p:cNvPr id="8" name="Rectangle 7">
            <a:extLst>
              <a:ext uri="{FF2B5EF4-FFF2-40B4-BE49-F238E27FC236}">
                <a16:creationId xmlns:a16="http://schemas.microsoft.com/office/drawing/2014/main" id="{BD7B345D-D92C-49AA-BD35-3380F92FDC7D}"/>
              </a:ext>
            </a:extLst>
          </p:cNvPr>
          <p:cNvSpPr/>
          <p:nvPr/>
        </p:nvSpPr>
        <p:spPr>
          <a:xfrm>
            <a:off x="4167550" y="1414763"/>
            <a:ext cx="4519247" cy="83373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a:ea typeface="+mn-ea"/>
                <a:cs typeface="Arial"/>
              </a:rPr>
              <a:t>Get out and stay out!</a:t>
            </a:r>
          </a:p>
        </p:txBody>
      </p:sp>
    </p:spTree>
    <p:extLst>
      <p:ext uri="{BB962C8B-B14F-4D97-AF65-F5344CB8AC3E}">
        <p14:creationId xmlns:p14="http://schemas.microsoft.com/office/powerpoint/2010/main" val="2803508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16826D18-5003-4B15-855C-E0BFDDC6A075}"/>
              </a:ext>
            </a:extLst>
          </p:cNvPr>
          <p:cNvSpPr>
            <a:spLocks noGrp="1"/>
          </p:cNvSpPr>
          <p:nvPr>
            <p:ph type="body" sz="quarter" idx="13"/>
          </p:nvPr>
        </p:nvSpPr>
        <p:spPr>
          <a:xfrm>
            <a:off x="342903" y="1152526"/>
            <a:ext cx="4200522" cy="4868865"/>
          </a:xfrm>
        </p:spPr>
        <p:txBody>
          <a:bodyPr anchor="ctr"/>
          <a:lstStyle/>
          <a:p>
            <a:pPr lvl="0"/>
            <a:r>
              <a:rPr lang="en-US">
                <a:solidFill>
                  <a:schemeClr val="tx1"/>
                </a:solidFill>
              </a:rPr>
              <a:t>Two exits from every room</a:t>
            </a:r>
          </a:p>
          <a:p>
            <a:pPr lvl="0"/>
            <a:r>
              <a:rPr lang="en-US">
                <a:solidFill>
                  <a:schemeClr val="tx1"/>
                </a:solidFill>
              </a:rPr>
              <a:t>Windows and doors open easily</a:t>
            </a:r>
          </a:p>
          <a:p>
            <a:r>
              <a:rPr lang="en-US">
                <a:solidFill>
                  <a:schemeClr val="tx1"/>
                </a:solidFill>
              </a:rPr>
              <a:t>Escape ladders for second floors and above</a:t>
            </a:r>
          </a:p>
          <a:p>
            <a:r>
              <a:rPr lang="en-US">
                <a:solidFill>
                  <a:schemeClr val="tx1"/>
                </a:solidFill>
              </a:rPr>
              <a:t>Escape routes clutter free</a:t>
            </a:r>
          </a:p>
        </p:txBody>
      </p:sp>
      <p:sp>
        <p:nvSpPr>
          <p:cNvPr id="3" name="Title 2">
            <a:extLst>
              <a:ext uri="{FF2B5EF4-FFF2-40B4-BE49-F238E27FC236}">
                <a16:creationId xmlns:a16="http://schemas.microsoft.com/office/drawing/2014/main" id="{A0557630-606A-455C-BAAB-313CC1F5DCDB}"/>
              </a:ext>
            </a:extLst>
          </p:cNvPr>
          <p:cNvSpPr>
            <a:spLocks noGrp="1"/>
          </p:cNvSpPr>
          <p:nvPr>
            <p:ph type="title"/>
          </p:nvPr>
        </p:nvSpPr>
        <p:spPr/>
        <p:txBody>
          <a:bodyPr/>
          <a:lstStyle/>
          <a:p>
            <a:r>
              <a:rPr lang="en-US">
                <a:solidFill>
                  <a:schemeClr val="accent1">
                    <a:lumMod val="75000"/>
                  </a:schemeClr>
                </a:solidFill>
                <a:latin typeface="Arial"/>
                <a:cs typeface="Arial"/>
              </a:rPr>
              <a:t>Plan Escape Routes</a:t>
            </a:r>
          </a:p>
        </p:txBody>
      </p:sp>
      <p:pic>
        <p:nvPicPr>
          <p:cNvPr id="8" name="Picture 7">
            <a:extLst>
              <a:ext uri="{FF2B5EF4-FFF2-40B4-BE49-F238E27FC236}">
                <a16:creationId xmlns:a16="http://schemas.microsoft.com/office/drawing/2014/main" id="{1F8A0700-49D1-424B-8666-EE7FB0DDF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373" y="2174015"/>
            <a:ext cx="4215474" cy="2825886"/>
          </a:xfrm>
          <a:prstGeom prst="rect">
            <a:avLst/>
          </a:prstGeom>
        </p:spPr>
      </p:pic>
    </p:spTree>
    <p:extLst>
      <p:ext uri="{BB962C8B-B14F-4D97-AF65-F5344CB8AC3E}">
        <p14:creationId xmlns:p14="http://schemas.microsoft.com/office/powerpoint/2010/main" val="2009459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7">
            <a:extLst>
              <a:ext uri="{FF2B5EF4-FFF2-40B4-BE49-F238E27FC236}">
                <a16:creationId xmlns:a16="http://schemas.microsoft.com/office/drawing/2014/main" id="{844E8B5E-16EB-4EEC-AA87-B1E9B2637BB2}"/>
              </a:ext>
            </a:extLst>
          </p:cNvPr>
          <p:cNvSpPr>
            <a:spLocks noGrp="1"/>
          </p:cNvSpPr>
          <p:nvPr>
            <p:ph type="body" sz="quarter" idx="13"/>
          </p:nvPr>
        </p:nvSpPr>
        <p:spPr>
          <a:xfrm>
            <a:off x="318663" y="1152527"/>
            <a:ext cx="4114797" cy="3927474"/>
          </a:xfrm>
        </p:spPr>
        <p:txBody>
          <a:bodyPr anchor="ctr"/>
          <a:lstStyle/>
          <a:p>
            <a:pPr>
              <a:spcBef>
                <a:spcPts val="1200"/>
              </a:spcBef>
              <a:spcAft>
                <a:spcPts val="0"/>
              </a:spcAft>
            </a:pPr>
            <a:r>
              <a:rPr lang="en-US">
                <a:solidFill>
                  <a:schemeClr val="tx1"/>
                </a:solidFill>
              </a:rPr>
              <a:t>Safe distance away</a:t>
            </a:r>
          </a:p>
          <a:p>
            <a:pPr>
              <a:spcBef>
                <a:spcPts val="1200"/>
              </a:spcBef>
              <a:spcAft>
                <a:spcPts val="0"/>
              </a:spcAft>
            </a:pPr>
            <a:r>
              <a:rPr lang="en-US">
                <a:solidFill>
                  <a:schemeClr val="tx1"/>
                </a:solidFill>
              </a:rPr>
              <a:t>Specific, fixed location</a:t>
            </a:r>
          </a:p>
          <a:p>
            <a:pPr>
              <a:spcBef>
                <a:spcPts val="1200"/>
              </a:spcBef>
              <a:spcAft>
                <a:spcPts val="0"/>
              </a:spcAft>
            </a:pPr>
            <a:r>
              <a:rPr lang="en-US">
                <a:solidFill>
                  <a:schemeClr val="tx1"/>
                </a:solidFill>
              </a:rPr>
              <a:t>In front of home</a:t>
            </a:r>
          </a:p>
          <a:p>
            <a:pPr>
              <a:spcBef>
                <a:spcPts val="1200"/>
              </a:spcBef>
              <a:spcAft>
                <a:spcPts val="1800"/>
              </a:spcAft>
            </a:pPr>
            <a:r>
              <a:rPr lang="en-US">
                <a:solidFill>
                  <a:schemeClr val="tx1"/>
                </a:solidFill>
              </a:rPr>
              <a:t>Call 911 once safe</a:t>
            </a:r>
          </a:p>
        </p:txBody>
      </p:sp>
      <p:sp>
        <p:nvSpPr>
          <p:cNvPr id="3" name="Title 2">
            <a:extLst>
              <a:ext uri="{FF2B5EF4-FFF2-40B4-BE49-F238E27FC236}">
                <a16:creationId xmlns:a16="http://schemas.microsoft.com/office/drawing/2014/main" id="{4CF6CAA8-6505-4D1D-8609-AF18726D3B66}"/>
              </a:ext>
            </a:extLst>
          </p:cNvPr>
          <p:cNvSpPr>
            <a:spLocks noGrp="1"/>
          </p:cNvSpPr>
          <p:nvPr>
            <p:ph type="title"/>
          </p:nvPr>
        </p:nvSpPr>
        <p:spPr/>
        <p:txBody>
          <a:bodyPr/>
          <a:lstStyle/>
          <a:p>
            <a:r>
              <a:rPr lang="en-US">
                <a:solidFill>
                  <a:schemeClr val="accent1">
                    <a:lumMod val="75000"/>
                  </a:schemeClr>
                </a:solidFill>
                <a:latin typeface="Arial"/>
                <a:cs typeface="Arial"/>
              </a:rPr>
              <a:t>Safe Meeting Place</a:t>
            </a:r>
          </a:p>
        </p:txBody>
      </p:sp>
      <p:pic>
        <p:nvPicPr>
          <p:cNvPr id="12" name="Picture 11">
            <a:extLst>
              <a:ext uri="{FF2B5EF4-FFF2-40B4-BE49-F238E27FC236}">
                <a16:creationId xmlns:a16="http://schemas.microsoft.com/office/drawing/2014/main" id="{C461FFE1-03F0-4375-9516-CC856A403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373" y="1823818"/>
            <a:ext cx="4215474" cy="2825886"/>
          </a:xfrm>
          <a:prstGeom prst="rect">
            <a:avLst/>
          </a:prstGeom>
        </p:spPr>
      </p:pic>
      <p:grpSp>
        <p:nvGrpSpPr>
          <p:cNvPr id="14" name="Group 13">
            <a:extLst>
              <a:ext uri="{FF2B5EF4-FFF2-40B4-BE49-F238E27FC236}">
                <a16:creationId xmlns:a16="http://schemas.microsoft.com/office/drawing/2014/main" id="{384B7ABA-F4A9-45C5-B088-F9C9379FC059}"/>
              </a:ext>
            </a:extLst>
          </p:cNvPr>
          <p:cNvGrpSpPr/>
          <p:nvPr/>
        </p:nvGrpSpPr>
        <p:grpSpPr>
          <a:xfrm>
            <a:off x="4344899" y="4250641"/>
            <a:ext cx="2946488" cy="1635444"/>
            <a:chOff x="5051614" y="2973648"/>
            <a:chExt cx="2946488" cy="1635444"/>
          </a:xfrm>
        </p:grpSpPr>
        <p:pic>
          <p:nvPicPr>
            <p:cNvPr id="15" name="Picture 14">
              <a:extLst>
                <a:ext uri="{FF2B5EF4-FFF2-40B4-BE49-F238E27FC236}">
                  <a16:creationId xmlns:a16="http://schemas.microsoft.com/office/drawing/2014/main" id="{949936C0-95D1-41AE-B75F-12717644C5AF}"/>
                </a:ext>
              </a:extLst>
            </p:cNvPr>
            <p:cNvPicPr>
              <a:picLocks noChangeAspect="1"/>
            </p:cNvPicPr>
            <p:nvPr/>
          </p:nvPicPr>
          <p:blipFill rotWithShape="1">
            <a:blip r:embed="rId4" cstate="print">
              <a:extLst>
                <a:ext uri="{28A0092B-C50C-407E-A947-70E740481C1C}">
                  <a14:useLocalDpi xmlns:a14="http://schemas.microsoft.com/office/drawing/2010/main"/>
                </a:ext>
              </a:extLst>
            </a:blip>
            <a:stretch/>
          </p:blipFill>
          <p:spPr>
            <a:xfrm>
              <a:off x="5051614" y="3586957"/>
              <a:ext cx="2946488" cy="1022135"/>
            </a:xfrm>
            <a:prstGeom prst="rect">
              <a:avLst/>
            </a:prstGeom>
            <a:solidFill>
              <a:schemeClr val="bg1"/>
            </a:solidFill>
            <a:ln w="76200">
              <a:noFill/>
            </a:ln>
          </p:spPr>
        </p:pic>
        <p:sp>
          <p:nvSpPr>
            <p:cNvPr id="16" name="Arrow: Down 15">
              <a:extLst>
                <a:ext uri="{FF2B5EF4-FFF2-40B4-BE49-F238E27FC236}">
                  <a16:creationId xmlns:a16="http://schemas.microsoft.com/office/drawing/2014/main" id="{1A3802EF-3031-44A9-BA6F-7FCE6C6CBB91}"/>
                </a:ext>
              </a:extLst>
            </p:cNvPr>
            <p:cNvSpPr/>
            <p:nvPr/>
          </p:nvSpPr>
          <p:spPr>
            <a:xfrm>
              <a:off x="6280667" y="2973648"/>
              <a:ext cx="677756" cy="10686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5789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FB729E0D-DE50-43B5-A800-9093D32B2263}"/>
              </a:ext>
            </a:extLst>
          </p:cNvPr>
          <p:cNvSpPr>
            <a:spLocks noGrp="1"/>
          </p:cNvSpPr>
          <p:nvPr>
            <p:ph type="body" sz="quarter" idx="13"/>
          </p:nvPr>
        </p:nvSpPr>
        <p:spPr>
          <a:xfrm>
            <a:off x="346371" y="1152525"/>
            <a:ext cx="4637312" cy="4868865"/>
          </a:xfrm>
        </p:spPr>
        <p:txBody>
          <a:bodyPr anchor="ctr"/>
          <a:lstStyle/>
          <a:p>
            <a:pPr>
              <a:spcBef>
                <a:spcPts val="1200"/>
              </a:spcBef>
            </a:pPr>
            <a:r>
              <a:rPr lang="en-US">
                <a:solidFill>
                  <a:schemeClr val="tx1"/>
                </a:solidFill>
              </a:rPr>
              <a:t>Assign evacuation assistants.</a:t>
            </a:r>
          </a:p>
          <a:p>
            <a:pPr>
              <a:spcBef>
                <a:spcPts val="1200"/>
              </a:spcBef>
            </a:pPr>
            <a:r>
              <a:rPr lang="en-US">
                <a:solidFill>
                  <a:schemeClr val="tx1"/>
                </a:solidFill>
              </a:rPr>
              <a:t>Assess functional abilities and needs.</a:t>
            </a:r>
          </a:p>
          <a:p>
            <a:pPr>
              <a:spcBef>
                <a:spcPts val="1200"/>
              </a:spcBef>
            </a:pPr>
            <a:r>
              <a:rPr lang="en-US">
                <a:solidFill>
                  <a:schemeClr val="tx1"/>
                </a:solidFill>
              </a:rPr>
              <a:t>Practice with pets.</a:t>
            </a:r>
          </a:p>
          <a:p>
            <a:pPr>
              <a:spcBef>
                <a:spcPts val="1200"/>
              </a:spcBef>
            </a:pPr>
            <a:endParaRPr lang="en-US"/>
          </a:p>
          <a:p>
            <a:pPr>
              <a:spcBef>
                <a:spcPts val="1200"/>
              </a:spcBef>
            </a:pPr>
            <a:endParaRPr lang="en-US"/>
          </a:p>
        </p:txBody>
      </p:sp>
      <p:sp>
        <p:nvSpPr>
          <p:cNvPr id="3" name="Title 2">
            <a:extLst>
              <a:ext uri="{FF2B5EF4-FFF2-40B4-BE49-F238E27FC236}">
                <a16:creationId xmlns:a16="http://schemas.microsoft.com/office/drawing/2014/main" id="{5D5F2AD5-E760-4BC2-9FEB-B3532CE3FEFA}"/>
              </a:ext>
            </a:extLst>
          </p:cNvPr>
          <p:cNvSpPr>
            <a:spLocks noGrp="1"/>
          </p:cNvSpPr>
          <p:nvPr>
            <p:ph type="title"/>
          </p:nvPr>
        </p:nvSpPr>
        <p:spPr/>
        <p:txBody>
          <a:bodyPr/>
          <a:lstStyle/>
          <a:p>
            <a:r>
              <a:rPr lang="en-US">
                <a:solidFill>
                  <a:schemeClr val="accent1">
                    <a:lumMod val="75000"/>
                  </a:schemeClr>
                </a:solidFill>
                <a:latin typeface="Arial"/>
                <a:cs typeface="Arial"/>
              </a:rPr>
              <a:t>Works for Everyone</a:t>
            </a:r>
          </a:p>
        </p:txBody>
      </p:sp>
      <p:grpSp>
        <p:nvGrpSpPr>
          <p:cNvPr id="13" name="Group 12">
            <a:extLst>
              <a:ext uri="{FF2B5EF4-FFF2-40B4-BE49-F238E27FC236}">
                <a16:creationId xmlns:a16="http://schemas.microsoft.com/office/drawing/2014/main" id="{1ACEB474-8FFE-45AC-B475-9D0C67F91013}"/>
              </a:ext>
            </a:extLst>
          </p:cNvPr>
          <p:cNvGrpSpPr/>
          <p:nvPr/>
        </p:nvGrpSpPr>
        <p:grpSpPr>
          <a:xfrm>
            <a:off x="5110151" y="1006569"/>
            <a:ext cx="3887800" cy="2619636"/>
            <a:chOff x="5051614" y="1227469"/>
            <a:chExt cx="3696511" cy="2477994"/>
          </a:xfrm>
        </p:grpSpPr>
        <p:pic>
          <p:nvPicPr>
            <p:cNvPr id="14" name="Picture 13">
              <a:extLst>
                <a:ext uri="{FF2B5EF4-FFF2-40B4-BE49-F238E27FC236}">
                  <a16:creationId xmlns:a16="http://schemas.microsoft.com/office/drawing/2014/main" id="{6E831F13-F3DC-4433-A9F6-9CF9307B15C5}"/>
                </a:ext>
              </a:extLst>
            </p:cNvPr>
            <p:cNvPicPr>
              <a:picLocks noChangeAspect="1"/>
            </p:cNvPicPr>
            <p:nvPr/>
          </p:nvPicPr>
          <p:blipFill>
            <a:blip r:embed="rId3"/>
            <a:stretch>
              <a:fillRect/>
            </a:stretch>
          </p:blipFill>
          <p:spPr>
            <a:xfrm>
              <a:off x="5051614" y="1227469"/>
              <a:ext cx="3696511" cy="2477994"/>
            </a:xfrm>
            <a:prstGeom prst="rect">
              <a:avLst/>
            </a:prstGeom>
          </p:spPr>
        </p:pic>
        <p:pic>
          <p:nvPicPr>
            <p:cNvPr id="16" name="Picture 15">
              <a:extLst>
                <a:ext uri="{FF2B5EF4-FFF2-40B4-BE49-F238E27FC236}">
                  <a16:creationId xmlns:a16="http://schemas.microsoft.com/office/drawing/2014/main" id="{E020453D-1756-4467-924A-1CB177923BED}"/>
                </a:ext>
              </a:extLst>
            </p:cNvPr>
            <p:cNvPicPr>
              <a:picLocks noChangeAspect="1"/>
            </p:cNvPicPr>
            <p:nvPr/>
          </p:nvPicPr>
          <p:blipFill rotWithShape="1">
            <a:blip r:embed="rId3"/>
            <a:srcRect l="57903" t="85095"/>
            <a:stretch/>
          </p:blipFill>
          <p:spPr>
            <a:xfrm>
              <a:off x="7191983" y="3310056"/>
              <a:ext cx="1556142" cy="369332"/>
            </a:xfrm>
            <a:prstGeom prst="rect">
              <a:avLst/>
            </a:prstGeom>
          </p:spPr>
        </p:pic>
      </p:grpSp>
      <p:sp>
        <p:nvSpPr>
          <p:cNvPr id="20" name="TextBox 19">
            <a:extLst>
              <a:ext uri="{FF2B5EF4-FFF2-40B4-BE49-F238E27FC236}">
                <a16:creationId xmlns:a16="http://schemas.microsoft.com/office/drawing/2014/main" id="{3FE01214-79A6-425F-A97E-A63D23796162}"/>
              </a:ext>
            </a:extLst>
          </p:cNvPr>
          <p:cNvSpPr txBox="1"/>
          <p:nvPr/>
        </p:nvSpPr>
        <p:spPr>
          <a:xfrm>
            <a:off x="457202" y="5670178"/>
            <a:ext cx="8272644" cy="369332"/>
          </a:xfrm>
          <a:prstGeom prst="rect">
            <a:avLst/>
          </a:prstGeom>
          <a:noFill/>
        </p:spPr>
        <p:txBody>
          <a:bodyPr wrap="square" rtlCol="0">
            <a:spAutoFit/>
          </a:bodyPr>
          <a:lstStyle/>
          <a:p>
            <a:pPr algn="ctr"/>
            <a:r>
              <a:rPr lang="en-US" b="1" u="sng">
                <a:hlinkClick r:id="rId4"/>
              </a:rPr>
              <a:t>http://www.ilru.org/projects/cil-net/cil-center-and-association-directory</a:t>
            </a:r>
            <a:endParaRPr lang="en-US" b="1"/>
          </a:p>
        </p:txBody>
      </p:sp>
      <p:grpSp>
        <p:nvGrpSpPr>
          <p:cNvPr id="17" name="Group 16">
            <a:extLst>
              <a:ext uri="{FF2B5EF4-FFF2-40B4-BE49-F238E27FC236}">
                <a16:creationId xmlns:a16="http://schemas.microsoft.com/office/drawing/2014/main" id="{04AB04D6-CA30-42DD-84B1-54DF5D10F947}"/>
              </a:ext>
            </a:extLst>
          </p:cNvPr>
          <p:cNvGrpSpPr/>
          <p:nvPr/>
        </p:nvGrpSpPr>
        <p:grpSpPr>
          <a:xfrm>
            <a:off x="4568126" y="3458488"/>
            <a:ext cx="4429825" cy="2211690"/>
            <a:chOff x="4819521" y="3925451"/>
            <a:chExt cx="4429825" cy="2211690"/>
          </a:xfrm>
        </p:grpSpPr>
        <p:sp>
          <p:nvSpPr>
            <p:cNvPr id="18" name="TextBox 17">
              <a:extLst>
                <a:ext uri="{FF2B5EF4-FFF2-40B4-BE49-F238E27FC236}">
                  <a16:creationId xmlns:a16="http://schemas.microsoft.com/office/drawing/2014/main" id="{74704092-29AD-439A-B704-ACA9FF998A68}"/>
                </a:ext>
              </a:extLst>
            </p:cNvPr>
            <p:cNvSpPr txBox="1"/>
            <p:nvPr/>
          </p:nvSpPr>
          <p:spPr>
            <a:xfrm>
              <a:off x="4819521" y="5021451"/>
              <a:ext cx="4429825" cy="1115690"/>
            </a:xfrm>
            <a:prstGeom prst="rect">
              <a:avLst/>
            </a:prstGeom>
            <a:solidFill>
              <a:schemeClr val="bg1"/>
            </a:solidFill>
            <a:ln w="38100">
              <a:solidFill>
                <a:schemeClr val="accent1"/>
              </a:solidFill>
            </a:ln>
          </p:spPr>
          <p:txBody>
            <a:bodyPr wrap="square" rtlCol="0" anchor="ctr">
              <a:spAutoFit/>
            </a:bodyPr>
            <a:lstStyle/>
            <a:p>
              <a:pPr>
                <a:spcBef>
                  <a:spcPts val="100"/>
                </a:spcBef>
              </a:pPr>
              <a:r>
                <a:rPr lang="en-US" sz="1600" b="1">
                  <a:solidFill>
                    <a:schemeClr val="bg2">
                      <a:lumMod val="10000"/>
                    </a:schemeClr>
                  </a:solidFill>
                  <a:latin typeface="+mj-lt"/>
                </a:rPr>
                <a:t>Arrangements:  </a:t>
              </a:r>
            </a:p>
            <a:p>
              <a:pPr>
                <a:spcBef>
                  <a:spcPts val="100"/>
                </a:spcBef>
              </a:pPr>
              <a:r>
                <a:rPr lang="en-US" sz="1600">
                  <a:solidFill>
                    <a:schemeClr val="bg2">
                      <a:lumMod val="10000"/>
                    </a:schemeClr>
                  </a:solidFill>
                  <a:latin typeface="+mn-lt"/>
                  <a:cs typeface="Arial"/>
                </a:rPr>
                <a:t>2-year-old son requires assistance to evacuate</a:t>
              </a:r>
            </a:p>
            <a:p>
              <a:pPr marL="275569" lvl="1" indent="-275569" defTabSz="367425" eaLnBrk="0" hangingPunct="0">
                <a:spcBef>
                  <a:spcPts val="100"/>
                </a:spcBef>
                <a:buClr>
                  <a:schemeClr val="accent2"/>
                </a:buClr>
                <a:buSzPct val="100000"/>
                <a:buFont typeface="Wingdings" pitchFamily="2" charset="2"/>
                <a:buChar char="§"/>
              </a:pPr>
              <a:r>
                <a:rPr lang="en-US" sz="1600">
                  <a:solidFill>
                    <a:schemeClr val="bg2">
                      <a:lumMod val="10000"/>
                    </a:schemeClr>
                  </a:solidFill>
                  <a:latin typeface="+mn-lt"/>
                  <a:cs typeface="Arial"/>
                </a:rPr>
                <a:t>Mom — Primary person</a:t>
              </a:r>
            </a:p>
            <a:p>
              <a:pPr marL="275569" lvl="1" indent="-275569" defTabSz="367425" eaLnBrk="0" hangingPunct="0">
                <a:spcBef>
                  <a:spcPts val="100"/>
                </a:spcBef>
                <a:buClr>
                  <a:schemeClr val="accent2"/>
                </a:buClr>
                <a:buSzPct val="100000"/>
                <a:buFont typeface="Wingdings" pitchFamily="2" charset="2"/>
                <a:buChar char="§"/>
              </a:pPr>
              <a:r>
                <a:rPr lang="en-US" sz="1600">
                  <a:solidFill>
                    <a:schemeClr val="bg2">
                      <a:lumMod val="10000"/>
                    </a:schemeClr>
                  </a:solidFill>
                  <a:latin typeface="+mn-lt"/>
                  <a:cs typeface="Arial"/>
                </a:rPr>
                <a:t>Dad — Secondary person if mom away </a:t>
              </a:r>
            </a:p>
          </p:txBody>
        </p:sp>
        <p:pic>
          <p:nvPicPr>
            <p:cNvPr id="19" name="Picture 18">
              <a:extLst>
                <a:ext uri="{FF2B5EF4-FFF2-40B4-BE49-F238E27FC236}">
                  <a16:creationId xmlns:a16="http://schemas.microsoft.com/office/drawing/2014/main" id="{AD97915A-3EE8-4EBD-A66F-49DD0F5B5F3B}"/>
                </a:ext>
              </a:extLst>
            </p:cNvPr>
            <p:cNvPicPr>
              <a:picLocks noChangeAspect="1"/>
            </p:cNvPicPr>
            <p:nvPr/>
          </p:nvPicPr>
          <p:blipFill rotWithShape="1">
            <a:blip r:embed="rId5" cstate="print">
              <a:extLst>
                <a:ext uri="{28A0092B-C50C-407E-A947-70E740481C1C}">
                  <a14:useLocalDpi xmlns:a14="http://schemas.microsoft.com/office/drawing/2010/main"/>
                </a:ext>
              </a:extLst>
            </a:blip>
            <a:stretch/>
          </p:blipFill>
          <p:spPr>
            <a:xfrm>
              <a:off x="5307727" y="3925451"/>
              <a:ext cx="2946488" cy="1022135"/>
            </a:xfrm>
            <a:prstGeom prst="rect">
              <a:avLst/>
            </a:prstGeom>
            <a:solidFill>
              <a:schemeClr val="bg1"/>
            </a:solidFill>
            <a:ln w="76200">
              <a:noFill/>
            </a:ln>
          </p:spPr>
        </p:pic>
      </p:grpSp>
      <p:sp>
        <p:nvSpPr>
          <p:cNvPr id="22" name="Arrow: Down 21">
            <a:extLst>
              <a:ext uri="{FF2B5EF4-FFF2-40B4-BE49-F238E27FC236}">
                <a16:creationId xmlns:a16="http://schemas.microsoft.com/office/drawing/2014/main" id="{D1C22597-CC8E-464E-9543-2A91D96A6BB3}"/>
              </a:ext>
            </a:extLst>
          </p:cNvPr>
          <p:cNvSpPr/>
          <p:nvPr/>
        </p:nvSpPr>
        <p:spPr>
          <a:xfrm>
            <a:off x="6116181" y="3117124"/>
            <a:ext cx="322869" cy="5090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6331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3471992-D051-4297-92C1-E39F0E6BB3CA}"/>
              </a:ext>
            </a:extLst>
          </p:cNvPr>
          <p:cNvSpPr>
            <a:spLocks noGrp="1"/>
          </p:cNvSpPr>
          <p:nvPr>
            <p:ph type="body" sz="quarter" idx="13"/>
          </p:nvPr>
        </p:nvSpPr>
        <p:spPr>
          <a:xfrm>
            <a:off x="383316" y="1152526"/>
            <a:ext cx="3477488" cy="4610965"/>
          </a:xfrm>
        </p:spPr>
        <p:txBody>
          <a:bodyPr anchor="ctr"/>
          <a:lstStyle/>
          <a:p>
            <a:pPr>
              <a:spcBef>
                <a:spcPts val="1200"/>
              </a:spcBef>
            </a:pPr>
            <a:r>
              <a:rPr lang="en-US">
                <a:solidFill>
                  <a:schemeClr val="tx1"/>
                </a:solidFill>
              </a:rPr>
              <a:t>Practice your home fire escape plan at least twice a year.</a:t>
            </a:r>
          </a:p>
        </p:txBody>
      </p:sp>
      <p:sp>
        <p:nvSpPr>
          <p:cNvPr id="3" name="Title 2">
            <a:extLst>
              <a:ext uri="{FF2B5EF4-FFF2-40B4-BE49-F238E27FC236}">
                <a16:creationId xmlns:a16="http://schemas.microsoft.com/office/drawing/2014/main" id="{E716337A-47F1-4AF1-8BF8-FF545A0C0AA1}"/>
              </a:ext>
            </a:extLst>
          </p:cNvPr>
          <p:cNvSpPr>
            <a:spLocks noGrp="1"/>
          </p:cNvSpPr>
          <p:nvPr>
            <p:ph type="title"/>
          </p:nvPr>
        </p:nvSpPr>
        <p:spPr/>
        <p:txBody>
          <a:bodyPr/>
          <a:lstStyle/>
          <a:p>
            <a:r>
              <a:rPr lang="en-US">
                <a:solidFill>
                  <a:schemeClr val="accent1">
                    <a:lumMod val="75000"/>
                  </a:schemeClr>
                </a:solidFill>
                <a:latin typeface="Arial"/>
                <a:cs typeface="Arial"/>
              </a:rPr>
              <a:t>Practice Home Fire Escape Plan</a:t>
            </a:r>
          </a:p>
        </p:txBody>
      </p:sp>
      <p:pic>
        <p:nvPicPr>
          <p:cNvPr id="9" name="Picture 8">
            <a:extLst>
              <a:ext uri="{FF2B5EF4-FFF2-40B4-BE49-F238E27FC236}">
                <a16:creationId xmlns:a16="http://schemas.microsoft.com/office/drawing/2014/main" id="{0F870B07-C478-45AC-8AFA-6E8AB91ABA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2173" y="1932582"/>
            <a:ext cx="4604624" cy="3308751"/>
          </a:xfrm>
          <a:prstGeom prst="rect">
            <a:avLst/>
          </a:prstGeom>
        </p:spPr>
      </p:pic>
      <p:sp>
        <p:nvSpPr>
          <p:cNvPr id="5" name="Rectangle 4">
            <a:extLst>
              <a:ext uri="{FF2B5EF4-FFF2-40B4-BE49-F238E27FC236}">
                <a16:creationId xmlns:a16="http://schemas.microsoft.com/office/drawing/2014/main" id="{22454065-1397-446B-8D43-E58A49081C75}"/>
              </a:ext>
            </a:extLst>
          </p:cNvPr>
          <p:cNvSpPr/>
          <p:nvPr/>
        </p:nvSpPr>
        <p:spPr>
          <a:xfrm>
            <a:off x="-2715378" y="1402763"/>
            <a:ext cx="2514442" cy="133241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solidFill>
                  <a:schemeClr val="bg2">
                    <a:lumMod val="10000"/>
                  </a:schemeClr>
                </a:solidFill>
              </a:rPr>
              <a:t>Script requires </a:t>
            </a:r>
            <a:r>
              <a:rPr lang="en-US" b="1">
                <a:solidFill>
                  <a:schemeClr val="bg2">
                    <a:lumMod val="10000"/>
                  </a:schemeClr>
                </a:solidFill>
              </a:rPr>
              <a:t>PERSONALIIZATION</a:t>
            </a:r>
            <a:endParaRPr lang="en-US">
              <a:solidFill>
                <a:schemeClr val="bg2">
                  <a:lumMod val="10000"/>
                </a:schemeClr>
              </a:solidFill>
            </a:endParaRPr>
          </a:p>
        </p:txBody>
      </p:sp>
    </p:spTree>
    <p:extLst>
      <p:ext uri="{BB962C8B-B14F-4D97-AF65-F5344CB8AC3E}">
        <p14:creationId xmlns:p14="http://schemas.microsoft.com/office/powerpoint/2010/main" val="4732181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BA249C-1FD9-4B55-995D-F43FB5E7A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2" y="1657989"/>
            <a:ext cx="3227794" cy="3538728"/>
          </a:xfrm>
          <a:prstGeom prst="rect">
            <a:avLst/>
          </a:prstGeom>
        </p:spPr>
      </p:pic>
      <p:sp>
        <p:nvSpPr>
          <p:cNvPr id="8" name="Text Placeholder 1">
            <a:extLst>
              <a:ext uri="{FF2B5EF4-FFF2-40B4-BE49-F238E27FC236}">
                <a16:creationId xmlns:a16="http://schemas.microsoft.com/office/drawing/2014/main" id="{A7F29451-1551-4089-805A-C212D1961AFD}"/>
              </a:ext>
            </a:extLst>
          </p:cNvPr>
          <p:cNvSpPr>
            <a:spLocks noGrp="1"/>
          </p:cNvSpPr>
          <p:nvPr>
            <p:ph type="body" sz="quarter" idx="13"/>
          </p:nvPr>
        </p:nvSpPr>
        <p:spPr>
          <a:xfrm>
            <a:off x="4143022" y="1152525"/>
            <a:ext cx="4586823" cy="4868865"/>
          </a:xfrm>
        </p:spPr>
        <p:txBody>
          <a:bodyPr numCol="1" anchor="ctr"/>
          <a:lstStyle/>
          <a:p>
            <a:pPr marL="457200" lvl="3" indent="-457200">
              <a:spcBef>
                <a:spcPts val="0"/>
              </a:spcBef>
              <a:spcAft>
                <a:spcPts val="1800"/>
              </a:spcAft>
              <a:buFont typeface="Wingdings" panose="05000000000000000000" pitchFamily="2" charset="2"/>
              <a:buChar char="q"/>
              <a:tabLst>
                <a:tab pos="3257550" algn="l"/>
              </a:tabLst>
            </a:pPr>
            <a:r>
              <a:rPr lang="en-US" sz="2800">
                <a:solidFill>
                  <a:schemeClr val="tx1"/>
                </a:solidFill>
                <a:ea typeface="+mn-ea"/>
              </a:rPr>
              <a:t>Make a home fire escape plan.</a:t>
            </a:r>
          </a:p>
          <a:p>
            <a:pPr marL="457200" lvl="3" indent="-457200">
              <a:spcBef>
                <a:spcPts val="0"/>
              </a:spcBef>
              <a:spcAft>
                <a:spcPts val="1800"/>
              </a:spcAft>
              <a:buFont typeface="Wingdings" panose="05000000000000000000" pitchFamily="2" charset="2"/>
              <a:buChar char="q"/>
              <a:tabLst>
                <a:tab pos="3257550" algn="l"/>
              </a:tabLst>
            </a:pPr>
            <a:r>
              <a:rPr lang="en-US" sz="2800">
                <a:solidFill>
                  <a:schemeClr val="tx1"/>
                </a:solidFill>
                <a:ea typeface="+mn-ea"/>
              </a:rPr>
              <a:t>Test your smoke alarms every month.</a:t>
            </a:r>
          </a:p>
          <a:p>
            <a:pPr marL="457200" lvl="3" indent="-457200">
              <a:buFont typeface="Wingdings" panose="05000000000000000000" pitchFamily="2" charset="2"/>
              <a:buChar char="q"/>
              <a:tabLst>
                <a:tab pos="3257550" algn="l"/>
              </a:tabLst>
            </a:pPr>
            <a:r>
              <a:rPr lang="en-US" sz="2800">
                <a:solidFill>
                  <a:schemeClr val="tx1"/>
                </a:solidFill>
                <a:ea typeface="+mn-ea"/>
              </a:rPr>
              <a:t>Practice your home fire escape plan. </a:t>
            </a:r>
          </a:p>
        </p:txBody>
      </p:sp>
      <p:sp>
        <p:nvSpPr>
          <p:cNvPr id="3" name="Title 2">
            <a:extLst>
              <a:ext uri="{FF2B5EF4-FFF2-40B4-BE49-F238E27FC236}">
                <a16:creationId xmlns:a16="http://schemas.microsoft.com/office/drawing/2014/main" id="{91FE1926-AF6A-4E4C-B103-C39A7DD57A2C}"/>
              </a:ext>
            </a:extLst>
          </p:cNvPr>
          <p:cNvSpPr>
            <a:spLocks noGrp="1"/>
          </p:cNvSpPr>
          <p:nvPr>
            <p:ph type="title"/>
          </p:nvPr>
        </p:nvSpPr>
        <p:spPr/>
        <p:txBody>
          <a:bodyPr/>
          <a:lstStyle/>
          <a:p>
            <a:r>
              <a:rPr lang="en-US">
                <a:solidFill>
                  <a:schemeClr val="accent1">
                    <a:lumMod val="75000"/>
                  </a:schemeClr>
                </a:solidFill>
                <a:latin typeface="Arial"/>
                <a:cs typeface="Arial"/>
              </a:rPr>
              <a:t>Be Prepared and Take Action</a:t>
            </a:r>
          </a:p>
        </p:txBody>
      </p:sp>
    </p:spTree>
    <p:extLst>
      <p:ext uri="{BB962C8B-B14F-4D97-AF65-F5344CB8AC3E}">
        <p14:creationId xmlns:p14="http://schemas.microsoft.com/office/powerpoint/2010/main" val="1529548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84A7A5-85E5-65CB-C51D-AAD22E6E4BA7}"/>
              </a:ext>
            </a:extLst>
          </p:cNvPr>
          <p:cNvSpPr>
            <a:spLocks noGrp="1"/>
          </p:cNvSpPr>
          <p:nvPr>
            <p:ph type="title"/>
          </p:nvPr>
        </p:nvSpPr>
        <p:spPr>
          <a:xfrm>
            <a:off x="442826" y="579531"/>
            <a:ext cx="8272644" cy="1662022"/>
          </a:xfrm>
        </p:spPr>
        <p:txBody>
          <a:bodyPr/>
          <a:lstStyle/>
          <a:p>
            <a:r>
              <a:rPr lang="en-US">
                <a:latin typeface="Arial"/>
                <a:cs typeface="Arial"/>
              </a:rPr>
              <a:t>Red Cross Responds to Home Fires in Western New York Everyday</a:t>
            </a:r>
            <a:endParaRPr lang="en-US"/>
          </a:p>
        </p:txBody>
      </p:sp>
      <p:pic>
        <p:nvPicPr>
          <p:cNvPr id="5" name="Picture 4" descr="A couple of people looking at a burned out house&#10;&#10;Description automatically generated">
            <a:extLst>
              <a:ext uri="{FF2B5EF4-FFF2-40B4-BE49-F238E27FC236}">
                <a16:creationId xmlns:a16="http://schemas.microsoft.com/office/drawing/2014/main" id="{4D7E4935-9165-1650-0C24-5206F8BC493D}"/>
              </a:ext>
            </a:extLst>
          </p:cNvPr>
          <p:cNvPicPr>
            <a:picLocks noChangeAspect="1"/>
          </p:cNvPicPr>
          <p:nvPr/>
        </p:nvPicPr>
        <p:blipFill>
          <a:blip r:embed="rId3"/>
          <a:stretch>
            <a:fillRect/>
          </a:stretch>
        </p:blipFill>
        <p:spPr>
          <a:xfrm>
            <a:off x="1615440" y="2602050"/>
            <a:ext cx="5909094" cy="3319373"/>
          </a:xfrm>
          <a:prstGeom prst="rect">
            <a:avLst/>
          </a:prstGeom>
        </p:spPr>
      </p:pic>
    </p:spTree>
    <p:extLst>
      <p:ext uri="{BB962C8B-B14F-4D97-AF65-F5344CB8AC3E}">
        <p14:creationId xmlns:p14="http://schemas.microsoft.com/office/powerpoint/2010/main" val="39044210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s://intranet.redcross.org/content/dam/redcross/documents/outreach/media_public/disaster-and-preparedness-media-tools/visualizations/image-repository/dpa/disaster-prepare-tips/emergencyapp-tw.jpg">
            <a:extLst>
              <a:ext uri="{FF2B5EF4-FFF2-40B4-BE49-F238E27FC236}">
                <a16:creationId xmlns:a16="http://schemas.microsoft.com/office/drawing/2014/main" id="{9F1C4C64-46A6-411C-94A9-5DE422B08D3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3803A913-BBB8-4DC8-A1B1-153C7D76F3DE}"/>
              </a:ext>
            </a:extLst>
          </p:cNvPr>
          <p:cNvPicPr>
            <a:picLocks noChangeAspect="1"/>
          </p:cNvPicPr>
          <p:nvPr/>
        </p:nvPicPr>
        <p:blipFill>
          <a:blip r:embed="rId3"/>
          <a:stretch>
            <a:fillRect/>
          </a:stretch>
        </p:blipFill>
        <p:spPr>
          <a:xfrm>
            <a:off x="200992" y="585865"/>
            <a:ext cx="8686800" cy="4876800"/>
          </a:xfrm>
          <a:prstGeom prst="rect">
            <a:avLst/>
          </a:prstGeom>
        </p:spPr>
      </p:pic>
    </p:spTree>
    <p:extLst>
      <p:ext uri="{BB962C8B-B14F-4D97-AF65-F5344CB8AC3E}">
        <p14:creationId xmlns:p14="http://schemas.microsoft.com/office/powerpoint/2010/main" val="24955871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029067" y="6092047"/>
            <a:ext cx="2710285" cy="141064"/>
          </a:xfrm>
          <a:prstGeom prst="rect">
            <a:avLst/>
          </a:prstGeom>
        </p:spPr>
        <p:txBody>
          <a:bodyPr lIns="0" tIns="0" rIns="0" bIns="0" rtlCol="0" anchor="t">
            <a:spAutoFit/>
          </a:bodyPr>
          <a:lstStyle/>
          <a:p>
            <a:pPr marL="0" marR="0" lvl="0" indent="0" algn="r" defTabSz="914400" rtl="0" eaLnBrk="1" fontAlgn="base" latinLnBrk="0" hangingPunct="1">
              <a:lnSpc>
                <a:spcPts val="1080"/>
              </a:lnSpc>
              <a:spcBef>
                <a:spcPct val="0"/>
              </a:spcBef>
              <a:spcAft>
                <a:spcPct val="0"/>
              </a:spcAft>
              <a:buClrTx/>
              <a:buSzTx/>
              <a:buFontTx/>
              <a:buNone/>
              <a:tabLst/>
              <a:defRPr/>
            </a:pPr>
            <a:r>
              <a:rPr kumimoji="0" lang="en-US" sz="900" b="1" i="0" u="none" strike="noStrike" kern="1200" cap="none" spc="0" normalizeH="0" baseline="0" noProof="0">
                <a:ln>
                  <a:noFill/>
                </a:ln>
                <a:solidFill>
                  <a:srgbClr val="221E1F"/>
                </a:solidFill>
                <a:effectLst/>
                <a:uLnTx/>
                <a:uFillTx/>
                <a:latin typeface="Palanquin Bold"/>
                <a:ea typeface="Palanquin Bold"/>
                <a:cs typeface="Palanquin Bold"/>
                <a:sym typeface="Palanquin Bold"/>
              </a:rPr>
              <a:t>12</a:t>
            </a:r>
          </a:p>
        </p:txBody>
      </p:sp>
      <p:pic>
        <p:nvPicPr>
          <p:cNvPr id="4" name="Picture 3">
            <a:extLst>
              <a:ext uri="{FF2B5EF4-FFF2-40B4-BE49-F238E27FC236}">
                <a16:creationId xmlns:a16="http://schemas.microsoft.com/office/drawing/2014/main" id="{60AB417C-30D6-D1AE-9D40-C54F372408E8}"/>
              </a:ext>
            </a:extLst>
          </p:cNvPr>
          <p:cNvPicPr>
            <a:picLocks noChangeAspect="1"/>
          </p:cNvPicPr>
          <p:nvPr/>
        </p:nvPicPr>
        <p:blipFill>
          <a:blip r:embed="rId2"/>
          <a:stretch>
            <a:fillRect/>
          </a:stretch>
        </p:blipFill>
        <p:spPr>
          <a:xfrm>
            <a:off x="0" y="0"/>
            <a:ext cx="9144000" cy="6858000"/>
          </a:xfrm>
          <a:prstGeom prst="rect">
            <a:avLst/>
          </a:prstGeom>
        </p:spPr>
      </p:pic>
      <p:pic>
        <p:nvPicPr>
          <p:cNvPr id="5" name="Picture 4">
            <a:extLst>
              <a:ext uri="{FF2B5EF4-FFF2-40B4-BE49-F238E27FC236}">
                <a16:creationId xmlns:a16="http://schemas.microsoft.com/office/drawing/2014/main" id="{6322ECB8-A506-8312-DED7-FEDDDB9AFDC6}"/>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131399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RCR PPT Theme">
  <a:themeElements>
    <a:clrScheme name="Custom RC">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fontScheme name="17_Red Cross Theme">
      <a:majorFont>
        <a:latin typeface="Aril"/>
        <a:ea typeface="Aril"/>
        <a:cs typeface="Ari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Red Cross Theme 1">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CRC Overview.potm" id="{8E29FE6C-DEC7-4C20-89F4-A16B3036251A}" vid="{20747C69-357A-4CE7-8B71-4DC5C9C21961}"/>
    </a:ext>
  </a:extLst>
</a:theme>
</file>

<file path=ppt/theme/theme2.xml><?xml version="1.0" encoding="utf-8"?>
<a:theme xmlns:a="http://schemas.openxmlformats.org/drawingml/2006/main" name="Hidden Slides">
  <a:themeElements>
    <a:clrScheme name="Custom RC">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fontScheme name="17_Red Cross Theme">
      <a:majorFont>
        <a:latin typeface="Aril"/>
        <a:ea typeface="Aril"/>
        <a:cs typeface="Ari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Red Cross Theme 1">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CRC Overview.potm" id="{8E29FE6C-DEC7-4C20-89F4-A16B3036251A}" vid="{EC59C23E-E7B2-4D6D-B6ED-1669D7A7B5EF}"/>
    </a:ext>
  </a:extLst>
</a:theme>
</file>

<file path=ppt/theme/theme3.xml><?xml version="1.0" encoding="utf-8"?>
<a:theme xmlns:a="http://schemas.openxmlformats.org/drawingml/2006/main" name="Core Slides">
  <a:themeElements>
    <a:clrScheme name="Custom RC">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fontScheme name="17_Red Cross Theme">
      <a:majorFont>
        <a:latin typeface="Aril"/>
        <a:ea typeface="Aril"/>
        <a:cs typeface="Ari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Red Cross Theme 1">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CRC Overview.potm" id="{8E29FE6C-DEC7-4C20-89F4-A16B3036251A}" vid="{09C43FB5-AE95-4687-887A-72B0BF64EC31}"/>
    </a:ext>
  </a:extLst>
</a:theme>
</file>

<file path=ppt/theme/theme4.xml><?xml version="1.0" encoding="utf-8"?>
<a:theme xmlns:a="http://schemas.openxmlformats.org/drawingml/2006/main" name="Hazard Slides">
  <a:themeElements>
    <a:clrScheme name="Custom RC">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fontScheme name="17_Red Cross Theme">
      <a:majorFont>
        <a:latin typeface="Aril"/>
        <a:ea typeface="Aril"/>
        <a:cs typeface="Ari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Red Cross Theme 1">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CRC Overview.potm" id="{8E29FE6C-DEC7-4C20-89F4-A16B3036251A}" vid="{1B771D42-ED2A-422E-9FF9-04D2F993D552}"/>
    </a:ext>
  </a:extLst>
</a:theme>
</file>

<file path=ppt/theme/theme5.xml><?xml version="1.0" encoding="utf-8"?>
<a:theme xmlns:a="http://schemas.openxmlformats.org/drawingml/2006/main" name="1_253901-08 Be Red Cross Ready PPT Template FINAL (002)">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BRCR PPT Theme">
  <a:themeElements>
    <a:clrScheme name="Custom RC">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fontScheme name="17_Red Cross Theme">
      <a:majorFont>
        <a:latin typeface="Aril"/>
        <a:ea typeface="Aril"/>
        <a:cs typeface="Ari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7_Red Cross Theme 1">
        <a:dk1>
          <a:srgbClr val="6D6E70"/>
        </a:dk1>
        <a:lt1>
          <a:srgbClr val="FFFFFF"/>
        </a:lt1>
        <a:dk2>
          <a:srgbClr val="6D6E70"/>
        </a:dk2>
        <a:lt2>
          <a:srgbClr val="F8F8F8"/>
        </a:lt2>
        <a:accent1>
          <a:srgbClr val="D33320"/>
        </a:accent1>
        <a:accent2>
          <a:srgbClr val="ED1B2E"/>
        </a:accent2>
        <a:accent3>
          <a:srgbClr val="FFFFFF"/>
        </a:accent3>
        <a:accent4>
          <a:srgbClr val="5C5D5F"/>
        </a:accent4>
        <a:accent5>
          <a:srgbClr val="E6ADAB"/>
        </a:accent5>
        <a:accent6>
          <a:srgbClr val="D71729"/>
        </a:accent6>
        <a:hlink>
          <a:srgbClr val="0091CD"/>
        </a:hlink>
        <a:folHlink>
          <a:srgbClr val="004B7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CRC Overview.potm" id="{8E29FE6C-DEC7-4C20-89F4-A16B3036251A}" vid="{20747C69-357A-4CE7-8B71-4DC5C9C21961}"/>
    </a:ext>
  </a:extLst>
</a:theme>
</file>

<file path=ppt/theme/theme7.xml><?xml version="1.0" encoding="utf-8"?>
<a:theme xmlns:a="http://schemas.openxmlformats.org/drawingml/2006/main" name="2_253901-08 Be Red Cross Ready PPT Template FINAL (002)">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9CE43C5AA15449BC6C24C513EC191E" ma:contentTypeVersion="13" ma:contentTypeDescription="Create a new document." ma:contentTypeScope="" ma:versionID="47d4eda22826ce1682e26799a83313cf">
  <xsd:schema xmlns:xsd="http://www.w3.org/2001/XMLSchema" xmlns:xs="http://www.w3.org/2001/XMLSchema" xmlns:p="http://schemas.microsoft.com/office/2006/metadata/properties" xmlns:ns3="e308b301-c1e9-4ba2-a6b2-5dad2c3cc780" xmlns:ns4="0a188513-a725-45c0-93dc-4aa1f7ae2c3f" targetNamespace="http://schemas.microsoft.com/office/2006/metadata/properties" ma:root="true" ma:fieldsID="e8ce2b2c4e87395ce705ee5a60b4e39a" ns3:_="" ns4:_="">
    <xsd:import namespace="e308b301-c1e9-4ba2-a6b2-5dad2c3cc780"/>
    <xsd:import namespace="0a188513-a725-45c0-93dc-4aa1f7ae2c3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08b301-c1e9-4ba2-a6b2-5dad2c3cc7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188513-a725-45c0-93dc-4aa1f7ae2c3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AD5BEC-C1A9-447D-98FA-9D89114D1311}">
  <ds:schemaRefs>
    <ds:schemaRef ds:uri="0a188513-a725-45c0-93dc-4aa1f7ae2c3f"/>
    <ds:schemaRef ds:uri="e308b301-c1e9-4ba2-a6b2-5dad2c3cc7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5CDD6B9-07ED-43E9-872A-C38BF3023D6C}">
  <ds:schemaRefs>
    <ds:schemaRef ds:uri="http://schemas.microsoft.com/sharepoint/v3/contenttype/forms"/>
  </ds:schemaRefs>
</ds:datastoreItem>
</file>

<file path=customXml/itemProps3.xml><?xml version="1.0" encoding="utf-8"?>
<ds:datastoreItem xmlns:ds="http://schemas.openxmlformats.org/officeDocument/2006/customXml" ds:itemID="{885289D0-AE14-4FA4-944F-79C9F98934EB}">
  <ds:schemaRefs>
    <ds:schemaRef ds:uri="0a188513-a725-45c0-93dc-4aa1f7ae2c3f"/>
    <ds:schemaRef ds:uri="e308b301-c1e9-4ba2-a6b2-5dad2c3cc7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BCRC Overview</Template>
  <TotalTime>0</TotalTime>
  <Words>9391</Words>
  <Application>Microsoft Office PowerPoint</Application>
  <PresentationFormat>On-screen Show (4:3)</PresentationFormat>
  <Paragraphs>1051</Paragraphs>
  <Slides>42</Slides>
  <Notes>37</Notes>
  <HiddenSlides>0</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42</vt:i4>
      </vt:variant>
    </vt:vector>
  </HeadingPairs>
  <TitlesOfParts>
    <vt:vector size="61" baseType="lpstr">
      <vt:lpstr>Antonio</vt:lpstr>
      <vt:lpstr>Arial</vt:lpstr>
      <vt:lpstr>Arial Black</vt:lpstr>
      <vt:lpstr>Aril</vt:lpstr>
      <vt:lpstr>Calibri</vt:lpstr>
      <vt:lpstr>Calibri Light</vt:lpstr>
      <vt:lpstr>Courier New</vt:lpstr>
      <vt:lpstr>Georgia</vt:lpstr>
      <vt:lpstr>Palanquin</vt:lpstr>
      <vt:lpstr>Palanquin Bold</vt:lpstr>
      <vt:lpstr>Times New Roman</vt:lpstr>
      <vt:lpstr>Wingdings</vt:lpstr>
      <vt:lpstr>BRCR PPT Theme</vt:lpstr>
      <vt:lpstr>Hidden Slides</vt:lpstr>
      <vt:lpstr>Core Slides</vt:lpstr>
      <vt:lpstr>Hazard Slides</vt:lpstr>
      <vt:lpstr>1_253901-08 Be Red Cross Ready PPT Template FINAL (002)</vt:lpstr>
      <vt:lpstr>1_BRCR PPT Theme</vt:lpstr>
      <vt:lpstr>2_253901-08 Be Red Cross Ready PPT Template FINAL (002)</vt:lpstr>
      <vt:lpstr>PowerPoint Presentation</vt:lpstr>
      <vt:lpstr>PowerPoint Presentation</vt:lpstr>
      <vt:lpstr>PowerPoint Presentation</vt:lpstr>
      <vt:lpstr>Odds Are That Disaster Will Strike</vt:lpstr>
      <vt:lpstr>It Is Up To You To Be Ready</vt:lpstr>
      <vt:lpstr>You Can Prepare</vt:lpstr>
      <vt:lpstr>Notice Vs. No Notice Events</vt:lpstr>
      <vt:lpstr>Be Red Cross Ready</vt:lpstr>
      <vt:lpstr>Get a Kit</vt:lpstr>
      <vt:lpstr>Gather The Essentials</vt:lpstr>
      <vt:lpstr>Customize Your Kit</vt:lpstr>
      <vt:lpstr>PowerPoint Presentation</vt:lpstr>
      <vt:lpstr>Make a Plan</vt:lpstr>
      <vt:lpstr>Include the Right Details</vt:lpstr>
      <vt:lpstr>Be Informed</vt:lpstr>
      <vt:lpstr>Winter Storms</vt:lpstr>
      <vt:lpstr>Signs of Frostbite</vt:lpstr>
      <vt:lpstr>Frostbite Treatment</vt:lpstr>
      <vt:lpstr>Signs of Hypothermia</vt:lpstr>
      <vt:lpstr>Hypothermia Treatment</vt:lpstr>
      <vt:lpstr>Staying Safe in Your Vehicle</vt:lpstr>
      <vt:lpstr>After a Winter Storm</vt:lpstr>
      <vt:lpstr>Protect Your Home</vt:lpstr>
      <vt:lpstr>Winter Storm Alerts</vt:lpstr>
      <vt:lpstr>PowerPoint Presentation</vt:lpstr>
      <vt:lpstr>PowerPoint Presentation</vt:lpstr>
      <vt:lpstr>Emotional Health After a Disaster</vt:lpstr>
      <vt:lpstr>PowerPoint Presentation</vt:lpstr>
      <vt:lpstr>Home Fire Causes</vt:lpstr>
      <vt:lpstr>Reduce Fire Risk in Your Home</vt:lpstr>
      <vt:lpstr>Reduce Fire Risk in Your Home</vt:lpstr>
      <vt:lpstr>Smoking is Dangerous</vt:lpstr>
      <vt:lpstr>Smoke Alarms Save Lives</vt:lpstr>
      <vt:lpstr>Know What to Do</vt:lpstr>
      <vt:lpstr>Plan Escape Routes</vt:lpstr>
      <vt:lpstr>Safe Meeting Place</vt:lpstr>
      <vt:lpstr>Works for Everyone</vt:lpstr>
      <vt:lpstr>Practice Home Fire Escape Plan</vt:lpstr>
      <vt:lpstr>Be Prepared and Take Action</vt:lpstr>
      <vt:lpstr>Red Cross Responds to Home Fires in Western New York Everyday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Sashaa Murphy (The Kavi Group LLC)</dc:creator>
  <cp:lastModifiedBy>Khushboo Salian</cp:lastModifiedBy>
  <cp:revision>3</cp:revision>
  <cp:lastPrinted>2026-07-21T15:04:11Z</cp:lastPrinted>
  <dcterms:created xsi:type="dcterms:W3CDTF">2018-04-27T20:37:57Z</dcterms:created>
  <dcterms:modified xsi:type="dcterms:W3CDTF">2026-10-09T18:34:52Z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v-sasmur@microsoft.com</vt:lpwstr>
  </property>
  <property fmtid="{D5CDD505-2E9C-101B-9397-08002B2CF9AE}" pid="5" name="MSIP_Label_f42aa342-8706-4288-bd11-ebb85995028c_SetDate">
    <vt:lpwstr>2018-04-27T20:22:16.0721273Z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ContentTypeId">
    <vt:lpwstr>0x010100F69CE43C5AA15449BC6C24C513EC191E</vt:lpwstr>
  </property>
  <property fmtid="{D5CDD505-2E9C-101B-9397-08002B2CF9AE}" pid="10" name="MSIP_Label_44adf7a2-81a7-497f-a10b-5f8bc04d14db_Enabled">
    <vt:lpwstr>true</vt:lpwstr>
  </property>
  <property fmtid="{D5CDD505-2E9C-101B-9397-08002B2CF9AE}" pid="11" name="MSIP_Label_44adf7a2-81a7-497f-a10b-5f8bc04d14db_SetDate">
    <vt:lpwstr>2026-07-21T15:05:32Z</vt:lpwstr>
  </property>
  <property fmtid="{D5CDD505-2E9C-101B-9397-08002B2CF9AE}" pid="12" name="MSIP_Label_44adf7a2-81a7-497f-a10b-5f8bc04d14db_Method">
    <vt:lpwstr>Standard</vt:lpwstr>
  </property>
  <property fmtid="{D5CDD505-2E9C-101B-9397-08002B2CF9AE}" pid="13" name="MSIP_Label_44adf7a2-81a7-497f-a10b-5f8bc04d14db_Name">
    <vt:lpwstr>General Business Use</vt:lpwstr>
  </property>
  <property fmtid="{D5CDD505-2E9C-101B-9397-08002B2CF9AE}" pid="14" name="MSIP_Label_44adf7a2-81a7-497f-a10b-5f8bc04d14db_SiteId">
    <vt:lpwstr>dd5b5d42-c0d3-4ad2-b5f1-60edb3af2771</vt:lpwstr>
  </property>
  <property fmtid="{D5CDD505-2E9C-101B-9397-08002B2CF9AE}" pid="15" name="MSIP_Label_44adf7a2-81a7-497f-a10b-5f8bc04d14db_ActionId">
    <vt:lpwstr>dd9949a5-debb-461a-b827-374c4dd81c71</vt:lpwstr>
  </property>
  <property fmtid="{D5CDD505-2E9C-101B-9397-08002B2CF9AE}" pid="16" name="MSIP_Label_44adf7a2-81a7-497f-a10b-5f8bc04d14db_ContentBits">
    <vt:lpwstr>0</vt:lpwstr>
  </property>
  <property fmtid="{D5CDD505-2E9C-101B-9397-08002B2CF9AE}" pid="17" name="MSIP_Label_44adf7a2-81a7-497f-a10b-5f8bc04d14db_Tag">
    <vt:lpwstr>10, 3, 0, 1</vt:lpwstr>
  </property>
</Properties>
</file>